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6" r:id="rId30"/>
    <p:sldId id="285" r:id="rId31"/>
    <p:sldId id="290" r:id="rId32"/>
    <p:sldId id="287" r:id="rId33"/>
    <p:sldId id="289" r:id="rId34"/>
    <p:sldId id="28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0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AE98A1-8D60-490B-8C20-1FB31013CAC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F36956B4-F504-4DA8-8BB4-A4E0ADEE19B4}">
      <dgm:prSet phldrT="[Tekst]" custT="1"/>
      <dgm:spPr/>
      <dgm:t>
        <a:bodyPr/>
        <a:lstStyle/>
        <a:p>
          <a:r>
            <a:rPr lang="hr-HR" sz="3000" dirty="0" smtClean="0"/>
            <a:t>GLOBALNE</a:t>
          </a:r>
        </a:p>
        <a:p>
          <a:r>
            <a:rPr lang="hr-HR" sz="1700" dirty="0" smtClean="0"/>
            <a:t>UN, Afrička Unija, OAS, ASEAN</a:t>
          </a:r>
          <a:endParaRPr lang="hr-HR" sz="1700" dirty="0"/>
        </a:p>
      </dgm:t>
    </dgm:pt>
    <dgm:pt modelId="{C3F37681-CC62-401A-9421-A0C3851C8AE5}" type="parTrans" cxnId="{8EE13874-58C8-4D6B-85CA-7C1808EE1A20}">
      <dgm:prSet/>
      <dgm:spPr/>
      <dgm:t>
        <a:bodyPr/>
        <a:lstStyle/>
        <a:p>
          <a:endParaRPr lang="hr-HR"/>
        </a:p>
      </dgm:t>
    </dgm:pt>
    <dgm:pt modelId="{0FC5A141-5F02-4C60-8682-1478BB4B433F}" type="sibTrans" cxnId="{8EE13874-58C8-4D6B-85CA-7C1808EE1A20}">
      <dgm:prSet/>
      <dgm:spPr/>
      <dgm:t>
        <a:bodyPr/>
        <a:lstStyle/>
        <a:p>
          <a:endParaRPr lang="hr-HR"/>
        </a:p>
      </dgm:t>
    </dgm:pt>
    <dgm:pt modelId="{F2648B51-A2FF-40F5-83A3-4F9D4A63DEBD}">
      <dgm:prSet phldrT="[Tekst]" custT="1"/>
      <dgm:spPr/>
      <dgm:t>
        <a:bodyPr/>
        <a:lstStyle/>
        <a:p>
          <a:r>
            <a:rPr lang="hr-HR" sz="3000" dirty="0" smtClean="0"/>
            <a:t>REGIONALNE </a:t>
          </a:r>
        </a:p>
        <a:p>
          <a:r>
            <a:rPr lang="hr-HR" sz="1700" dirty="0" smtClean="0"/>
            <a:t>Vijeće Europe, EU</a:t>
          </a:r>
          <a:endParaRPr lang="hr-HR" sz="1700" dirty="0"/>
        </a:p>
      </dgm:t>
    </dgm:pt>
    <dgm:pt modelId="{CF7F2CBB-511E-41C6-8CD3-3605F3AE373D}" type="parTrans" cxnId="{6973968C-B870-49A6-BDC0-6B1AB47ADE8E}">
      <dgm:prSet/>
      <dgm:spPr/>
      <dgm:t>
        <a:bodyPr/>
        <a:lstStyle/>
        <a:p>
          <a:endParaRPr lang="hr-HR"/>
        </a:p>
      </dgm:t>
    </dgm:pt>
    <dgm:pt modelId="{C2039A93-8E23-4E2D-A55D-CEDA3179F37F}" type="sibTrans" cxnId="{6973968C-B870-49A6-BDC0-6B1AB47ADE8E}">
      <dgm:prSet/>
      <dgm:spPr/>
      <dgm:t>
        <a:bodyPr/>
        <a:lstStyle/>
        <a:p>
          <a:endParaRPr lang="hr-HR"/>
        </a:p>
      </dgm:t>
    </dgm:pt>
    <dgm:pt modelId="{0DB42766-AEFB-4400-87A8-EDE29B123582}">
      <dgm:prSet phldrT="[Tekst]" custT="1"/>
      <dgm:spPr/>
      <dgm:t>
        <a:bodyPr/>
        <a:lstStyle/>
        <a:p>
          <a:r>
            <a:rPr lang="hr-HR" sz="3000" dirty="0" smtClean="0"/>
            <a:t>NACIONALNE</a:t>
          </a:r>
        </a:p>
        <a:p>
          <a:r>
            <a:rPr lang="hr-HR" sz="1700" dirty="0" smtClean="0"/>
            <a:t>Pravobraniteljstva, sudstvo, nezavisne institucije</a:t>
          </a:r>
          <a:endParaRPr lang="hr-HR" sz="1700" dirty="0"/>
        </a:p>
      </dgm:t>
    </dgm:pt>
    <dgm:pt modelId="{CE7EC8A2-6B11-45A6-91A1-EE62F67F1EE2}" type="parTrans" cxnId="{0E64FF98-C624-4FFA-A533-9B81B9BC705F}">
      <dgm:prSet/>
      <dgm:spPr/>
      <dgm:t>
        <a:bodyPr/>
        <a:lstStyle/>
        <a:p>
          <a:endParaRPr lang="hr-HR"/>
        </a:p>
      </dgm:t>
    </dgm:pt>
    <dgm:pt modelId="{F6AA4D6D-7310-4CC5-9658-9FE10BF9A205}" type="sibTrans" cxnId="{0E64FF98-C624-4FFA-A533-9B81B9BC705F}">
      <dgm:prSet/>
      <dgm:spPr/>
      <dgm:t>
        <a:bodyPr/>
        <a:lstStyle/>
        <a:p>
          <a:endParaRPr lang="hr-HR"/>
        </a:p>
      </dgm:t>
    </dgm:pt>
    <dgm:pt modelId="{4897AC69-8A6A-4796-894C-97555C5E3DF8}" type="pres">
      <dgm:prSet presAssocID="{4DAE98A1-8D60-490B-8C20-1FB31013CAC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5792634-67EA-4425-B55F-554C4AD307D0}" type="pres">
      <dgm:prSet presAssocID="{F36956B4-F504-4DA8-8BB4-A4E0ADEE19B4}" presName="parentLin" presStyleCnt="0"/>
      <dgm:spPr/>
    </dgm:pt>
    <dgm:pt modelId="{07DAAED6-21B5-4950-A02D-9679EC6DA5CB}" type="pres">
      <dgm:prSet presAssocID="{F36956B4-F504-4DA8-8BB4-A4E0ADEE19B4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888AA743-D145-4444-A6DF-01B691E05580}" type="pres">
      <dgm:prSet presAssocID="{F36956B4-F504-4DA8-8BB4-A4E0ADEE19B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53B9A4-8A3A-4F8F-9A4A-B5836BF0E8DB}" type="pres">
      <dgm:prSet presAssocID="{F36956B4-F504-4DA8-8BB4-A4E0ADEE19B4}" presName="negativeSpace" presStyleCnt="0"/>
      <dgm:spPr/>
    </dgm:pt>
    <dgm:pt modelId="{41A02F86-86E1-4BC7-B275-2E5CD55909AE}" type="pres">
      <dgm:prSet presAssocID="{F36956B4-F504-4DA8-8BB4-A4E0ADEE19B4}" presName="childText" presStyleLbl="conFgAcc1" presStyleIdx="0" presStyleCnt="3">
        <dgm:presLayoutVars>
          <dgm:bulletEnabled val="1"/>
        </dgm:presLayoutVars>
      </dgm:prSet>
      <dgm:spPr/>
    </dgm:pt>
    <dgm:pt modelId="{CE9E5A52-B9BE-4947-B31A-1D3536E81D62}" type="pres">
      <dgm:prSet presAssocID="{0FC5A141-5F02-4C60-8682-1478BB4B433F}" presName="spaceBetweenRectangles" presStyleCnt="0"/>
      <dgm:spPr/>
    </dgm:pt>
    <dgm:pt modelId="{CDD58738-24D2-4B8A-9487-8FDB014377F3}" type="pres">
      <dgm:prSet presAssocID="{F2648B51-A2FF-40F5-83A3-4F9D4A63DEBD}" presName="parentLin" presStyleCnt="0"/>
      <dgm:spPr/>
    </dgm:pt>
    <dgm:pt modelId="{8B47277E-BC83-4AAB-9504-DFB4E71D7009}" type="pres">
      <dgm:prSet presAssocID="{F2648B51-A2FF-40F5-83A3-4F9D4A63DEBD}" presName="parentLeftMargin" presStyleLbl="node1" presStyleIdx="0" presStyleCnt="3"/>
      <dgm:spPr/>
      <dgm:t>
        <a:bodyPr/>
        <a:lstStyle/>
        <a:p>
          <a:endParaRPr lang="hr-HR"/>
        </a:p>
      </dgm:t>
    </dgm:pt>
    <dgm:pt modelId="{6884E9F7-2899-4650-929F-11A91B385CC5}" type="pres">
      <dgm:prSet presAssocID="{F2648B51-A2FF-40F5-83A3-4F9D4A63DEB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9DC6F0-823B-4C91-AB6A-3F419815AB23}" type="pres">
      <dgm:prSet presAssocID="{F2648B51-A2FF-40F5-83A3-4F9D4A63DEBD}" presName="negativeSpace" presStyleCnt="0"/>
      <dgm:spPr/>
    </dgm:pt>
    <dgm:pt modelId="{25917FFC-62A0-451F-A5D4-8A7253F4C6C7}" type="pres">
      <dgm:prSet presAssocID="{F2648B51-A2FF-40F5-83A3-4F9D4A63DEBD}" presName="childText" presStyleLbl="conFgAcc1" presStyleIdx="1" presStyleCnt="3">
        <dgm:presLayoutVars>
          <dgm:bulletEnabled val="1"/>
        </dgm:presLayoutVars>
      </dgm:prSet>
      <dgm:spPr/>
    </dgm:pt>
    <dgm:pt modelId="{B5A1C268-6165-45AC-822C-5488DDA22DB1}" type="pres">
      <dgm:prSet presAssocID="{C2039A93-8E23-4E2D-A55D-CEDA3179F37F}" presName="spaceBetweenRectangles" presStyleCnt="0"/>
      <dgm:spPr/>
    </dgm:pt>
    <dgm:pt modelId="{E4A9EF69-5AC8-4769-B345-3971987402BF}" type="pres">
      <dgm:prSet presAssocID="{0DB42766-AEFB-4400-87A8-EDE29B123582}" presName="parentLin" presStyleCnt="0"/>
      <dgm:spPr/>
    </dgm:pt>
    <dgm:pt modelId="{371AB055-18BD-4AF2-99DF-EC18E04E1865}" type="pres">
      <dgm:prSet presAssocID="{0DB42766-AEFB-4400-87A8-EDE29B123582}" presName="parentLeftMargin" presStyleLbl="node1" presStyleIdx="1" presStyleCnt="3"/>
      <dgm:spPr/>
      <dgm:t>
        <a:bodyPr/>
        <a:lstStyle/>
        <a:p>
          <a:endParaRPr lang="hr-HR"/>
        </a:p>
      </dgm:t>
    </dgm:pt>
    <dgm:pt modelId="{0A7B605B-5688-43FE-862E-1E442CEBF445}" type="pres">
      <dgm:prSet presAssocID="{0DB42766-AEFB-4400-87A8-EDE29B12358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654C4BF-3EBD-4753-A4A8-2B88B6164B13}" type="pres">
      <dgm:prSet presAssocID="{0DB42766-AEFB-4400-87A8-EDE29B123582}" presName="negativeSpace" presStyleCnt="0"/>
      <dgm:spPr/>
    </dgm:pt>
    <dgm:pt modelId="{FE3452F1-B2BF-4E46-882A-9B3CE536CCAD}" type="pres">
      <dgm:prSet presAssocID="{0DB42766-AEFB-4400-87A8-EDE29B12358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A798843-B3A2-4C9C-8EA0-A136D939C129}" type="presOf" srcId="{F36956B4-F504-4DA8-8BB4-A4E0ADEE19B4}" destId="{888AA743-D145-4444-A6DF-01B691E05580}" srcOrd="1" destOrd="0" presId="urn:microsoft.com/office/officeart/2005/8/layout/list1"/>
    <dgm:cxn modelId="{58707293-94E4-4FF8-9F17-ECE7005F4988}" type="presOf" srcId="{0DB42766-AEFB-4400-87A8-EDE29B123582}" destId="{371AB055-18BD-4AF2-99DF-EC18E04E1865}" srcOrd="0" destOrd="0" presId="urn:microsoft.com/office/officeart/2005/8/layout/list1"/>
    <dgm:cxn modelId="{51F00C56-3FEF-49CC-A142-6D6BB9A54139}" type="presOf" srcId="{F36956B4-F504-4DA8-8BB4-A4E0ADEE19B4}" destId="{07DAAED6-21B5-4950-A02D-9679EC6DA5CB}" srcOrd="0" destOrd="0" presId="urn:microsoft.com/office/officeart/2005/8/layout/list1"/>
    <dgm:cxn modelId="{67163BBA-17EC-476D-A074-8D44250013DD}" type="presOf" srcId="{F2648B51-A2FF-40F5-83A3-4F9D4A63DEBD}" destId="{8B47277E-BC83-4AAB-9504-DFB4E71D7009}" srcOrd="0" destOrd="0" presId="urn:microsoft.com/office/officeart/2005/8/layout/list1"/>
    <dgm:cxn modelId="{8EE13874-58C8-4D6B-85CA-7C1808EE1A20}" srcId="{4DAE98A1-8D60-490B-8C20-1FB31013CACC}" destId="{F36956B4-F504-4DA8-8BB4-A4E0ADEE19B4}" srcOrd="0" destOrd="0" parTransId="{C3F37681-CC62-401A-9421-A0C3851C8AE5}" sibTransId="{0FC5A141-5F02-4C60-8682-1478BB4B433F}"/>
    <dgm:cxn modelId="{9DB1BDED-B1C2-44F7-A27B-634AADC3B22E}" type="presOf" srcId="{F2648B51-A2FF-40F5-83A3-4F9D4A63DEBD}" destId="{6884E9F7-2899-4650-929F-11A91B385CC5}" srcOrd="1" destOrd="0" presId="urn:microsoft.com/office/officeart/2005/8/layout/list1"/>
    <dgm:cxn modelId="{71000C68-95DE-4D6D-B404-4DD33B5F96D1}" type="presOf" srcId="{4DAE98A1-8D60-490B-8C20-1FB31013CACC}" destId="{4897AC69-8A6A-4796-894C-97555C5E3DF8}" srcOrd="0" destOrd="0" presId="urn:microsoft.com/office/officeart/2005/8/layout/list1"/>
    <dgm:cxn modelId="{6973968C-B870-49A6-BDC0-6B1AB47ADE8E}" srcId="{4DAE98A1-8D60-490B-8C20-1FB31013CACC}" destId="{F2648B51-A2FF-40F5-83A3-4F9D4A63DEBD}" srcOrd="1" destOrd="0" parTransId="{CF7F2CBB-511E-41C6-8CD3-3605F3AE373D}" sibTransId="{C2039A93-8E23-4E2D-A55D-CEDA3179F37F}"/>
    <dgm:cxn modelId="{0E64FF98-C624-4FFA-A533-9B81B9BC705F}" srcId="{4DAE98A1-8D60-490B-8C20-1FB31013CACC}" destId="{0DB42766-AEFB-4400-87A8-EDE29B123582}" srcOrd="2" destOrd="0" parTransId="{CE7EC8A2-6B11-45A6-91A1-EE62F67F1EE2}" sibTransId="{F6AA4D6D-7310-4CC5-9658-9FE10BF9A205}"/>
    <dgm:cxn modelId="{6830C9DD-EB4D-47DD-ADB9-A6CE870470F2}" type="presOf" srcId="{0DB42766-AEFB-4400-87A8-EDE29B123582}" destId="{0A7B605B-5688-43FE-862E-1E442CEBF445}" srcOrd="1" destOrd="0" presId="urn:microsoft.com/office/officeart/2005/8/layout/list1"/>
    <dgm:cxn modelId="{3660D7ED-9964-4CCE-AC72-D74B16151D50}" type="presParOf" srcId="{4897AC69-8A6A-4796-894C-97555C5E3DF8}" destId="{25792634-67EA-4425-B55F-554C4AD307D0}" srcOrd="0" destOrd="0" presId="urn:microsoft.com/office/officeart/2005/8/layout/list1"/>
    <dgm:cxn modelId="{86E1AFC5-33C2-447C-A5A7-A7BB3BF91C19}" type="presParOf" srcId="{25792634-67EA-4425-B55F-554C4AD307D0}" destId="{07DAAED6-21B5-4950-A02D-9679EC6DA5CB}" srcOrd="0" destOrd="0" presId="urn:microsoft.com/office/officeart/2005/8/layout/list1"/>
    <dgm:cxn modelId="{6620C1C0-8EFE-4384-9EA4-9D82871655DB}" type="presParOf" srcId="{25792634-67EA-4425-B55F-554C4AD307D0}" destId="{888AA743-D145-4444-A6DF-01B691E05580}" srcOrd="1" destOrd="0" presId="urn:microsoft.com/office/officeart/2005/8/layout/list1"/>
    <dgm:cxn modelId="{4E4E821E-851F-45F5-98CA-6B02BDDA431B}" type="presParOf" srcId="{4897AC69-8A6A-4796-894C-97555C5E3DF8}" destId="{2E53B9A4-8A3A-4F8F-9A4A-B5836BF0E8DB}" srcOrd="1" destOrd="0" presId="urn:microsoft.com/office/officeart/2005/8/layout/list1"/>
    <dgm:cxn modelId="{A3C0940E-E20B-4453-AFB3-DBA29DB4339F}" type="presParOf" srcId="{4897AC69-8A6A-4796-894C-97555C5E3DF8}" destId="{41A02F86-86E1-4BC7-B275-2E5CD55909AE}" srcOrd="2" destOrd="0" presId="urn:microsoft.com/office/officeart/2005/8/layout/list1"/>
    <dgm:cxn modelId="{CA233C55-EF92-4BCF-953E-AFDAEDF51D4F}" type="presParOf" srcId="{4897AC69-8A6A-4796-894C-97555C5E3DF8}" destId="{CE9E5A52-B9BE-4947-B31A-1D3536E81D62}" srcOrd="3" destOrd="0" presId="urn:microsoft.com/office/officeart/2005/8/layout/list1"/>
    <dgm:cxn modelId="{B309A540-BCA2-44EF-AF06-A41653F75A07}" type="presParOf" srcId="{4897AC69-8A6A-4796-894C-97555C5E3DF8}" destId="{CDD58738-24D2-4B8A-9487-8FDB014377F3}" srcOrd="4" destOrd="0" presId="urn:microsoft.com/office/officeart/2005/8/layout/list1"/>
    <dgm:cxn modelId="{5C2FB950-C415-471B-B923-05CE0B38A1E5}" type="presParOf" srcId="{CDD58738-24D2-4B8A-9487-8FDB014377F3}" destId="{8B47277E-BC83-4AAB-9504-DFB4E71D7009}" srcOrd="0" destOrd="0" presId="urn:microsoft.com/office/officeart/2005/8/layout/list1"/>
    <dgm:cxn modelId="{AF86319E-D45A-47B1-8B10-5235BF074889}" type="presParOf" srcId="{CDD58738-24D2-4B8A-9487-8FDB014377F3}" destId="{6884E9F7-2899-4650-929F-11A91B385CC5}" srcOrd="1" destOrd="0" presId="urn:microsoft.com/office/officeart/2005/8/layout/list1"/>
    <dgm:cxn modelId="{EAF2DAAC-6746-4177-B858-3C9A44F157DC}" type="presParOf" srcId="{4897AC69-8A6A-4796-894C-97555C5E3DF8}" destId="{249DC6F0-823B-4C91-AB6A-3F419815AB23}" srcOrd="5" destOrd="0" presId="urn:microsoft.com/office/officeart/2005/8/layout/list1"/>
    <dgm:cxn modelId="{E6F96CEA-7DAC-42D6-A5B4-5B9C2D3F2C30}" type="presParOf" srcId="{4897AC69-8A6A-4796-894C-97555C5E3DF8}" destId="{25917FFC-62A0-451F-A5D4-8A7253F4C6C7}" srcOrd="6" destOrd="0" presId="urn:microsoft.com/office/officeart/2005/8/layout/list1"/>
    <dgm:cxn modelId="{424E6795-0048-422C-878F-0B2197372DC3}" type="presParOf" srcId="{4897AC69-8A6A-4796-894C-97555C5E3DF8}" destId="{B5A1C268-6165-45AC-822C-5488DDA22DB1}" srcOrd="7" destOrd="0" presId="urn:microsoft.com/office/officeart/2005/8/layout/list1"/>
    <dgm:cxn modelId="{02C607F9-BE74-400C-B6CF-FE3B19A426BB}" type="presParOf" srcId="{4897AC69-8A6A-4796-894C-97555C5E3DF8}" destId="{E4A9EF69-5AC8-4769-B345-3971987402BF}" srcOrd="8" destOrd="0" presId="urn:microsoft.com/office/officeart/2005/8/layout/list1"/>
    <dgm:cxn modelId="{A8BD9625-E0F4-4AEF-A804-8D19CC883927}" type="presParOf" srcId="{E4A9EF69-5AC8-4769-B345-3971987402BF}" destId="{371AB055-18BD-4AF2-99DF-EC18E04E1865}" srcOrd="0" destOrd="0" presId="urn:microsoft.com/office/officeart/2005/8/layout/list1"/>
    <dgm:cxn modelId="{458D8FF4-377D-45D0-893A-C9A6C809E690}" type="presParOf" srcId="{E4A9EF69-5AC8-4769-B345-3971987402BF}" destId="{0A7B605B-5688-43FE-862E-1E442CEBF445}" srcOrd="1" destOrd="0" presId="urn:microsoft.com/office/officeart/2005/8/layout/list1"/>
    <dgm:cxn modelId="{D615EF6E-5EF8-49EB-AB05-3A3303EB44E7}" type="presParOf" srcId="{4897AC69-8A6A-4796-894C-97555C5E3DF8}" destId="{E654C4BF-3EBD-4753-A4A8-2B88B6164B13}" srcOrd="9" destOrd="0" presId="urn:microsoft.com/office/officeart/2005/8/layout/list1"/>
    <dgm:cxn modelId="{62A4DDDC-6C3A-4B1C-A198-0981F1D3AFAC}" type="presParOf" srcId="{4897AC69-8A6A-4796-894C-97555C5E3DF8}" destId="{FE3452F1-B2BF-4E46-882A-9B3CE536CCA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02F86-86E1-4BC7-B275-2E5CD55909AE}">
      <dsp:nvSpPr>
        <dsp:cNvPr id="0" name=""/>
        <dsp:cNvSpPr/>
      </dsp:nvSpPr>
      <dsp:spPr>
        <a:xfrm>
          <a:off x="0" y="545860"/>
          <a:ext cx="768557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AA743-D145-4444-A6DF-01B691E05580}">
      <dsp:nvSpPr>
        <dsp:cNvPr id="0" name=""/>
        <dsp:cNvSpPr/>
      </dsp:nvSpPr>
      <dsp:spPr>
        <a:xfrm>
          <a:off x="384278" y="14500"/>
          <a:ext cx="5379904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48" tIns="0" rIns="203348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GLOBALNE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UN, Afrička Unija, OAS, ASEAN</a:t>
          </a:r>
          <a:endParaRPr lang="hr-HR" sz="1700" kern="1200" dirty="0"/>
        </a:p>
      </dsp:txBody>
      <dsp:txXfrm>
        <a:off x="436156" y="66378"/>
        <a:ext cx="5276148" cy="958964"/>
      </dsp:txXfrm>
    </dsp:sp>
    <dsp:sp modelId="{25917FFC-62A0-451F-A5D4-8A7253F4C6C7}">
      <dsp:nvSpPr>
        <dsp:cNvPr id="0" name=""/>
        <dsp:cNvSpPr/>
      </dsp:nvSpPr>
      <dsp:spPr>
        <a:xfrm>
          <a:off x="0" y="2178820"/>
          <a:ext cx="768557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4E9F7-2899-4650-929F-11A91B385CC5}">
      <dsp:nvSpPr>
        <dsp:cNvPr id="0" name=""/>
        <dsp:cNvSpPr/>
      </dsp:nvSpPr>
      <dsp:spPr>
        <a:xfrm>
          <a:off x="384278" y="1647460"/>
          <a:ext cx="5379904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48" tIns="0" rIns="203348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REGIONALNE 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Vijeće Europe, EU</a:t>
          </a:r>
          <a:endParaRPr lang="hr-HR" sz="1700" kern="1200" dirty="0"/>
        </a:p>
      </dsp:txBody>
      <dsp:txXfrm>
        <a:off x="436156" y="1699338"/>
        <a:ext cx="5276148" cy="958964"/>
      </dsp:txXfrm>
    </dsp:sp>
    <dsp:sp modelId="{FE3452F1-B2BF-4E46-882A-9B3CE536CCAD}">
      <dsp:nvSpPr>
        <dsp:cNvPr id="0" name=""/>
        <dsp:cNvSpPr/>
      </dsp:nvSpPr>
      <dsp:spPr>
        <a:xfrm>
          <a:off x="0" y="3811781"/>
          <a:ext cx="7685578" cy="90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7B605B-5688-43FE-862E-1E442CEBF445}">
      <dsp:nvSpPr>
        <dsp:cNvPr id="0" name=""/>
        <dsp:cNvSpPr/>
      </dsp:nvSpPr>
      <dsp:spPr>
        <a:xfrm>
          <a:off x="384278" y="3280421"/>
          <a:ext cx="5379904" cy="1062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48" tIns="0" rIns="203348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/>
            <a:t>NACIONALNE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Pravobraniteljstva, sudstvo, nezavisne institucije</a:t>
          </a:r>
          <a:endParaRPr lang="hr-HR" sz="1700" kern="1200" dirty="0"/>
        </a:p>
      </dsp:txBody>
      <dsp:txXfrm>
        <a:off x="436156" y="3332299"/>
        <a:ext cx="5276148" cy="958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125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42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8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8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65090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693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314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81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52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67112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68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6854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fritula.hr/strip/strip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caljudskihprava.hr/publikacije/" TargetMode="External"/><Relationship Id="rId2" Type="http://schemas.openxmlformats.org/officeDocument/2006/relationships/hyperlink" Target="http://www.crnakutija.hr/hr/kratka-povijest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DgIVseTku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Ljudska PRAVA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057" y="5668079"/>
            <a:ext cx="2689028" cy="102654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1725" y="231789"/>
            <a:ext cx="1170432" cy="138379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52" y="5544319"/>
            <a:ext cx="1274064" cy="127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POVIJESNI RAZVOJ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0655" y="1471352"/>
            <a:ext cx="10349345" cy="5120641"/>
          </a:xfrm>
        </p:spPr>
        <p:txBody>
          <a:bodyPr>
            <a:normAutofit/>
          </a:bodyPr>
          <a:lstStyle/>
          <a:p>
            <a:r>
              <a:rPr lang="hr-HR" dirty="0"/>
              <a:t>Ideja “ljudskog dostojanstva”: stara kao i čovječanstvo </a:t>
            </a:r>
            <a:endParaRPr lang="hr-HR" dirty="0" smtClean="0"/>
          </a:p>
          <a:p>
            <a:r>
              <a:rPr lang="hr-HR" dirty="0"/>
              <a:t>“Zlatno pravilo”: prema drugima se odnosimo onako kako želimo da se oni odnose prema nama - u svim velikim </a:t>
            </a:r>
            <a:r>
              <a:rPr lang="hr-HR" dirty="0" smtClean="0"/>
              <a:t>religijama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/>
              <a:t>prvi ustavni akti: Magna </a:t>
            </a:r>
            <a:r>
              <a:rPr lang="hr-HR" dirty="0" err="1"/>
              <a:t>Charta</a:t>
            </a:r>
            <a:r>
              <a:rPr lang="hr-HR" dirty="0"/>
              <a:t> </a:t>
            </a:r>
            <a:r>
              <a:rPr lang="hr-HR" dirty="0" smtClean="0"/>
              <a:t>Libertatum,</a:t>
            </a:r>
            <a:r>
              <a:rPr lang="hr-HR" b="1" dirty="0" smtClean="0"/>
              <a:t>1215.</a:t>
            </a:r>
            <a:r>
              <a:rPr lang="hr-HR" dirty="0"/>
              <a:t> </a:t>
            </a:r>
            <a:r>
              <a:rPr lang="hr-HR" dirty="0" smtClean="0"/>
              <a:t>           ograničena </a:t>
            </a:r>
            <a:r>
              <a:rPr lang="hr-HR" dirty="0"/>
              <a:t>samovolja </a:t>
            </a:r>
            <a:r>
              <a:rPr lang="hr-HR" dirty="0" smtClean="0"/>
              <a:t>monarha</a:t>
            </a:r>
          </a:p>
          <a:p>
            <a:r>
              <a:rPr lang="hr-HR" dirty="0" err="1"/>
              <a:t>Kalisz</a:t>
            </a:r>
            <a:r>
              <a:rPr lang="hr-HR" dirty="0"/>
              <a:t> Statut, </a:t>
            </a:r>
            <a:r>
              <a:rPr lang="hr-HR" b="1" dirty="0"/>
              <a:t>1264</a:t>
            </a:r>
            <a:r>
              <a:rPr lang="hr-HR" dirty="0"/>
              <a:t>. </a:t>
            </a:r>
            <a:r>
              <a:rPr lang="hr-HR" dirty="0" smtClean="0"/>
              <a:t>          privilegije </a:t>
            </a:r>
            <a:r>
              <a:rPr lang="hr-HR" dirty="0"/>
              <a:t>date židovskoj manjini u Kraljevini Poljskoj: zaštita od diskriminacije </a:t>
            </a:r>
            <a:r>
              <a:rPr lang="hr-HR" dirty="0" smtClean="0"/>
              <a:t>i </a:t>
            </a:r>
            <a:r>
              <a:rPr lang="hr-HR" dirty="0"/>
              <a:t>govora </a:t>
            </a:r>
            <a:r>
              <a:rPr lang="hr-HR" dirty="0" smtClean="0"/>
              <a:t>mržnje</a:t>
            </a:r>
          </a:p>
          <a:p>
            <a:r>
              <a:rPr lang="hr-HR" dirty="0"/>
              <a:t>Dvanaest članaka, </a:t>
            </a:r>
            <a:r>
              <a:rPr lang="hr-HR" b="1" dirty="0"/>
              <a:t>1525</a:t>
            </a:r>
            <a:r>
              <a:rPr lang="hr-HR" dirty="0"/>
              <a:t>. </a:t>
            </a:r>
            <a:r>
              <a:rPr lang="hr-HR" dirty="0" smtClean="0"/>
              <a:t>         smatra </a:t>
            </a:r>
            <a:r>
              <a:rPr lang="hr-HR" dirty="0"/>
              <a:t>se prvim zapisom o ljudskim pravima u </a:t>
            </a:r>
            <a:r>
              <a:rPr lang="hr-HR" dirty="0" smtClean="0"/>
              <a:t>Europi</a:t>
            </a:r>
          </a:p>
          <a:p>
            <a:r>
              <a:rPr lang="hr-HR" dirty="0"/>
              <a:t>Američka revolucija – </a:t>
            </a:r>
            <a:r>
              <a:rPr lang="hr-HR" dirty="0" err="1"/>
              <a:t>Virginijska</a:t>
            </a:r>
            <a:r>
              <a:rPr lang="hr-HR" dirty="0"/>
              <a:t> deklaracija prava, </a:t>
            </a:r>
            <a:r>
              <a:rPr lang="hr-HR" b="1" dirty="0"/>
              <a:t>1776</a:t>
            </a:r>
            <a:r>
              <a:rPr lang="hr-HR" dirty="0"/>
              <a:t>. </a:t>
            </a:r>
            <a:r>
              <a:rPr lang="hr-HR" dirty="0" smtClean="0"/>
              <a:t>           svi </a:t>
            </a:r>
            <a:r>
              <a:rPr lang="hr-HR" dirty="0"/>
              <a:t>ljudi imaju "pravo na život, slobodu i potragu za srećom“</a:t>
            </a:r>
          </a:p>
          <a:p>
            <a:r>
              <a:rPr lang="hr-HR" dirty="0" smtClean="0"/>
              <a:t>Francuska </a:t>
            </a:r>
            <a:r>
              <a:rPr lang="hr-HR" dirty="0"/>
              <a:t>revolucija - Deklaracija o pravima čovjeka i građanina, </a:t>
            </a:r>
            <a:r>
              <a:rPr lang="hr-HR" b="1" dirty="0"/>
              <a:t>1789</a:t>
            </a:r>
            <a:r>
              <a:rPr lang="hr-HR" dirty="0"/>
              <a:t>. </a:t>
            </a:r>
            <a:r>
              <a:rPr lang="hr-HR" dirty="0" smtClean="0"/>
              <a:t>            definira </a:t>
            </a:r>
            <a:r>
              <a:rPr lang="hr-HR" dirty="0"/>
              <a:t>"slobodu, vlasništvo, sigurnost i pravo na borbu protiv tlačenja" prirodnim pravom čovjeka</a:t>
            </a:r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Strelica udesno 3"/>
          <p:cNvSpPr/>
          <p:nvPr/>
        </p:nvSpPr>
        <p:spPr>
          <a:xfrm>
            <a:off x="6542115" y="3219093"/>
            <a:ext cx="620961" cy="232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relica udesno 4"/>
          <p:cNvSpPr/>
          <p:nvPr/>
        </p:nvSpPr>
        <p:spPr>
          <a:xfrm>
            <a:off x="3469179" y="3602868"/>
            <a:ext cx="620961" cy="232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 udesno 5"/>
          <p:cNvSpPr/>
          <p:nvPr/>
        </p:nvSpPr>
        <p:spPr>
          <a:xfrm>
            <a:off x="3912524" y="4374569"/>
            <a:ext cx="620961" cy="232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 udesno 6"/>
          <p:cNvSpPr/>
          <p:nvPr/>
        </p:nvSpPr>
        <p:spPr>
          <a:xfrm>
            <a:off x="7254517" y="4788122"/>
            <a:ext cx="689956" cy="232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udesno 7"/>
          <p:cNvSpPr/>
          <p:nvPr/>
        </p:nvSpPr>
        <p:spPr>
          <a:xfrm>
            <a:off x="8728640" y="5563976"/>
            <a:ext cx="689956" cy="232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6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POVIJESNI RAZVOJ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0655" y="1471352"/>
            <a:ext cx="10349345" cy="5120641"/>
          </a:xfrm>
        </p:spPr>
        <p:txBody>
          <a:bodyPr>
            <a:normAutofit/>
          </a:bodyPr>
          <a:lstStyle/>
          <a:p>
            <a:r>
              <a:rPr lang="hr-HR" b="1" dirty="0"/>
              <a:t>1</a:t>
            </a:r>
            <a:r>
              <a:rPr lang="hr-HR" b="1" dirty="0" smtClean="0"/>
              <a:t>9</a:t>
            </a:r>
            <a:r>
              <a:rPr lang="hr-HR" b="1" dirty="0"/>
              <a:t>. </a:t>
            </a:r>
            <a:r>
              <a:rPr lang="hr-HR" b="1" dirty="0" smtClean="0"/>
              <a:t>st. </a:t>
            </a:r>
            <a:r>
              <a:rPr lang="hr-HR" dirty="0" smtClean="0"/>
              <a:t>: </a:t>
            </a:r>
            <a:r>
              <a:rPr lang="hr-HR" dirty="0"/>
              <a:t>pitanje ropstva - britanski imperij: Slave </a:t>
            </a:r>
            <a:r>
              <a:rPr lang="hr-HR" dirty="0" err="1"/>
              <a:t>Trade</a:t>
            </a:r>
            <a:r>
              <a:rPr lang="hr-HR" dirty="0"/>
              <a:t> </a:t>
            </a:r>
            <a:r>
              <a:rPr lang="hr-HR" dirty="0" err="1"/>
              <a:t>Act</a:t>
            </a:r>
            <a:r>
              <a:rPr lang="hr-HR" dirty="0"/>
              <a:t> </a:t>
            </a:r>
            <a:r>
              <a:rPr lang="hr-HR" b="1" dirty="0" smtClean="0"/>
              <a:t>1807</a:t>
            </a:r>
            <a:r>
              <a:rPr lang="hr-HR" dirty="0" smtClean="0"/>
              <a:t>., </a:t>
            </a:r>
            <a:r>
              <a:rPr lang="hr-HR" dirty="0" err="1"/>
              <a:t>Slavery</a:t>
            </a:r>
            <a:r>
              <a:rPr lang="hr-HR" dirty="0"/>
              <a:t> </a:t>
            </a:r>
            <a:r>
              <a:rPr lang="hr-HR" dirty="0" err="1"/>
              <a:t>Abolition</a:t>
            </a:r>
            <a:r>
              <a:rPr lang="hr-HR" dirty="0"/>
              <a:t> </a:t>
            </a:r>
            <a:r>
              <a:rPr lang="hr-HR" dirty="0" err="1"/>
              <a:t>Act</a:t>
            </a:r>
            <a:r>
              <a:rPr lang="hr-HR" dirty="0"/>
              <a:t> </a:t>
            </a:r>
            <a:r>
              <a:rPr lang="hr-HR" b="1" dirty="0" smtClean="0"/>
              <a:t>1833</a:t>
            </a:r>
            <a:r>
              <a:rPr lang="hr-HR" dirty="0" smtClean="0"/>
              <a:t>.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US            sve </a:t>
            </a:r>
            <a:r>
              <a:rPr lang="hr-HR" dirty="0"/>
              <a:t>sjeverne države ukinule su ropstvo između </a:t>
            </a:r>
            <a:r>
              <a:rPr lang="hr-HR" b="1" dirty="0"/>
              <a:t>1777</a:t>
            </a:r>
            <a:r>
              <a:rPr lang="hr-HR" dirty="0"/>
              <a:t>. i </a:t>
            </a:r>
            <a:r>
              <a:rPr lang="hr-HR" b="1" dirty="0"/>
              <a:t>1804</a:t>
            </a:r>
            <a:r>
              <a:rPr lang="hr-HR" dirty="0" smtClean="0"/>
              <a:t>.</a:t>
            </a:r>
          </a:p>
          <a:p>
            <a:r>
              <a:rPr lang="hr-HR" b="1" dirty="0"/>
              <a:t>20. </a:t>
            </a:r>
            <a:r>
              <a:rPr lang="hr-HR" b="1" dirty="0" smtClean="0"/>
              <a:t>st.</a:t>
            </a:r>
            <a:r>
              <a:rPr lang="hr-HR" dirty="0" smtClean="0"/>
              <a:t>: 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hr-HR" sz="2000" dirty="0" smtClean="0"/>
              <a:t> Radnički sindikati 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hr-HR" sz="2000" dirty="0" smtClean="0"/>
              <a:t> Pokret </a:t>
            </a:r>
            <a:r>
              <a:rPr lang="hr-HR" sz="2000" dirty="0"/>
              <a:t>za zaštitu prava žena 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hr-HR" sz="2000" dirty="0" smtClean="0"/>
              <a:t> Nacionalno </a:t>
            </a:r>
            <a:r>
              <a:rPr lang="hr-HR" sz="2000" dirty="0"/>
              <a:t>oslobodilački pokreti</a:t>
            </a:r>
          </a:p>
          <a:p>
            <a:r>
              <a:rPr lang="hr-HR" dirty="0" smtClean="0"/>
              <a:t>Deklaracija </a:t>
            </a:r>
            <a:r>
              <a:rPr lang="hr-HR" dirty="0"/>
              <a:t>o pravima eksploatiranih naroda, </a:t>
            </a:r>
            <a:r>
              <a:rPr lang="hr-HR" b="1" dirty="0"/>
              <a:t>1918</a:t>
            </a:r>
            <a:r>
              <a:rPr lang="hr-HR" dirty="0"/>
              <a:t>.  </a:t>
            </a:r>
            <a:r>
              <a:rPr lang="hr-HR" dirty="0" smtClean="0"/>
              <a:t>           produkt </a:t>
            </a:r>
            <a:r>
              <a:rPr lang="hr-HR" dirty="0"/>
              <a:t>Oktobarske revolucije: afirmira pravo naroda na </a:t>
            </a:r>
            <a:r>
              <a:rPr lang="hr-HR" dirty="0" smtClean="0"/>
              <a:t>samoopredjeljenje </a:t>
            </a:r>
            <a:r>
              <a:rPr lang="hr-HR" dirty="0"/>
              <a:t>kao univerzalno individualno i kolektivno pravo svih </a:t>
            </a:r>
            <a:r>
              <a:rPr lang="hr-HR" dirty="0" smtClean="0"/>
              <a:t>naroda</a:t>
            </a:r>
          </a:p>
          <a:p>
            <a:r>
              <a:rPr lang="hr-HR" dirty="0"/>
              <a:t>Internacionalni komitet </a:t>
            </a:r>
            <a:r>
              <a:rPr lang="hr-HR" dirty="0" smtClean="0"/>
              <a:t>crvenog </a:t>
            </a:r>
            <a:r>
              <a:rPr lang="hr-HR" dirty="0"/>
              <a:t>križa i 1. ženevska konvencija, </a:t>
            </a:r>
            <a:r>
              <a:rPr lang="hr-HR" b="1" dirty="0"/>
              <a:t>1864</a:t>
            </a:r>
            <a:r>
              <a:rPr lang="hr-HR" dirty="0"/>
              <a:t>.  </a:t>
            </a:r>
            <a:r>
              <a:rPr lang="hr-HR" dirty="0" smtClean="0"/>
              <a:t>           razvoj </a:t>
            </a:r>
            <a:r>
              <a:rPr lang="hr-HR" dirty="0"/>
              <a:t>internacionalnog humanitarnog prava 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Strelica udesno 3"/>
          <p:cNvSpPr/>
          <p:nvPr/>
        </p:nvSpPr>
        <p:spPr>
          <a:xfrm>
            <a:off x="8570420" y="5207920"/>
            <a:ext cx="620961" cy="232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 udesno 5"/>
          <p:cNvSpPr/>
          <p:nvPr/>
        </p:nvSpPr>
        <p:spPr>
          <a:xfrm>
            <a:off x="6738852" y="4116876"/>
            <a:ext cx="620961" cy="232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 udesno 6"/>
          <p:cNvSpPr/>
          <p:nvPr/>
        </p:nvSpPr>
        <p:spPr>
          <a:xfrm>
            <a:off x="1607127" y="2015831"/>
            <a:ext cx="620961" cy="232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19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POVIJESNI RAZVOJ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0655" y="1471352"/>
            <a:ext cx="10349345" cy="5120641"/>
          </a:xfrm>
        </p:spPr>
        <p:txBody>
          <a:bodyPr>
            <a:normAutofit/>
          </a:bodyPr>
          <a:lstStyle/>
          <a:p>
            <a:r>
              <a:rPr lang="hr-HR" dirty="0"/>
              <a:t>Povelja Ujedinjenih naroda, </a:t>
            </a:r>
            <a:r>
              <a:rPr lang="hr-HR" b="1" dirty="0" smtClean="0"/>
              <a:t>1945</a:t>
            </a:r>
            <a:r>
              <a:rPr lang="hr-HR" dirty="0" smtClean="0"/>
              <a:t>.            ljudska </a:t>
            </a:r>
            <a:r>
              <a:rPr lang="hr-HR" dirty="0"/>
              <a:t>prava po prvi puta </a:t>
            </a:r>
            <a:r>
              <a:rPr lang="hr-HR" dirty="0" err="1"/>
              <a:t>internacionalizirana</a:t>
            </a:r>
            <a:r>
              <a:rPr lang="hr-HR" dirty="0"/>
              <a:t>, ističući vjeru u temeljna ljudska prava, jednaka prava muškaraca i žena i ravnopravnost naroda; daljnje odredbe: zabrana diskriminacije prema rasi, spolu, jeziku i vjeri te pravo na samoodređenje </a:t>
            </a:r>
            <a:r>
              <a:rPr lang="hr-HR" dirty="0" smtClean="0"/>
              <a:t>naroda, ljudska </a:t>
            </a:r>
            <a:r>
              <a:rPr lang="hr-HR" dirty="0"/>
              <a:t>prava </a:t>
            </a:r>
            <a:r>
              <a:rPr lang="hr-HR" b="1" dirty="0"/>
              <a:t>prestaju</a:t>
            </a:r>
            <a:r>
              <a:rPr lang="hr-HR" dirty="0"/>
              <a:t> biti predmetom isključive domaće </a:t>
            </a:r>
            <a:r>
              <a:rPr lang="hr-HR" dirty="0" err="1" smtClean="0"/>
              <a:t>sudbenosti</a:t>
            </a:r>
            <a:r>
              <a:rPr lang="hr-HR" dirty="0" smtClean="0"/>
              <a:t>; </a:t>
            </a:r>
            <a:r>
              <a:rPr lang="hr-HR" b="1" dirty="0"/>
              <a:t>Ujedinjeni narodi </a:t>
            </a:r>
            <a:r>
              <a:rPr lang="hr-HR" dirty="0"/>
              <a:t>postaju središnja i vodeća međunarodna organizacija za razvitak i kodificiranje ljudska </a:t>
            </a:r>
            <a:r>
              <a:rPr lang="hr-HR" dirty="0" smtClean="0"/>
              <a:t>prava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Opća </a:t>
            </a:r>
            <a:r>
              <a:rPr lang="hr-HR" dirty="0"/>
              <a:t>deklaracija o ljudskim pravima (</a:t>
            </a:r>
            <a:r>
              <a:rPr lang="hr-HR" b="1" dirty="0"/>
              <a:t>10.12.1948.</a:t>
            </a:r>
            <a:r>
              <a:rPr lang="hr-HR" dirty="0"/>
              <a:t>) </a:t>
            </a:r>
            <a:r>
              <a:rPr lang="hr-HR" dirty="0" smtClean="0"/>
              <a:t>          novi </a:t>
            </a:r>
            <a:r>
              <a:rPr lang="hr-HR" dirty="0"/>
              <a:t>standard za zaštitu ljudskih </a:t>
            </a:r>
            <a:r>
              <a:rPr lang="hr-HR" dirty="0" smtClean="0"/>
              <a:t>prava, najznačajniji </a:t>
            </a:r>
            <a:r>
              <a:rPr lang="hr-HR" dirty="0"/>
              <a:t>međunarodni dokument o ljudskim pravima nije obvezujući </a:t>
            </a:r>
            <a:r>
              <a:rPr lang="hr-HR" dirty="0" smtClean="0"/>
              <a:t>instrument</a:t>
            </a:r>
          </a:p>
          <a:p>
            <a:endParaRPr lang="hr-HR" dirty="0"/>
          </a:p>
          <a:p>
            <a:r>
              <a:rPr lang="hr-HR" dirty="0" smtClean="0"/>
              <a:t>Europska </a:t>
            </a:r>
            <a:r>
              <a:rPr lang="hr-HR" dirty="0"/>
              <a:t>konvencija o ljudskim pravima, </a:t>
            </a:r>
            <a:r>
              <a:rPr lang="hr-HR" b="1" dirty="0"/>
              <a:t>1953</a:t>
            </a:r>
            <a:r>
              <a:rPr lang="hr-HR" dirty="0"/>
              <a:t>.  </a:t>
            </a:r>
            <a:r>
              <a:rPr lang="hr-HR" dirty="0" smtClean="0"/>
              <a:t>          temeljni </a:t>
            </a:r>
            <a:r>
              <a:rPr lang="hr-HR" dirty="0"/>
              <a:t>dokument Vijeća Europe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Strelica udesno 3"/>
          <p:cNvSpPr/>
          <p:nvPr/>
        </p:nvSpPr>
        <p:spPr>
          <a:xfrm>
            <a:off x="6255327" y="5322221"/>
            <a:ext cx="620961" cy="232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 udesno 5"/>
          <p:cNvSpPr/>
          <p:nvPr/>
        </p:nvSpPr>
        <p:spPr>
          <a:xfrm>
            <a:off x="6705601" y="4116876"/>
            <a:ext cx="620961" cy="232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 udesno 6"/>
          <p:cNvSpPr/>
          <p:nvPr/>
        </p:nvSpPr>
        <p:spPr>
          <a:xfrm>
            <a:off x="4915592" y="1575256"/>
            <a:ext cx="620961" cy="232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716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LJUDSKIH PRAVA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 OBZIROM NA PRIRODU PRAVA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građanska i politička prava (prava prve generacije),</a:t>
            </a:r>
          </a:p>
          <a:p>
            <a:r>
              <a:rPr lang="hr-HR" dirty="0" smtClean="0"/>
              <a:t>ekonomska</a:t>
            </a:r>
            <a:r>
              <a:rPr lang="hr-HR" dirty="0"/>
              <a:t>,</a:t>
            </a:r>
          </a:p>
          <a:p>
            <a:r>
              <a:rPr lang="hr-HR" dirty="0" smtClean="0"/>
              <a:t>socijalna </a:t>
            </a:r>
            <a:r>
              <a:rPr lang="hr-HR" dirty="0"/>
              <a:t>i kulturna prava (prava druge generacije) i</a:t>
            </a:r>
          </a:p>
          <a:p>
            <a:r>
              <a:rPr lang="hr-HR" dirty="0" smtClean="0"/>
              <a:t>tzv</a:t>
            </a:r>
            <a:r>
              <a:rPr lang="hr-HR" dirty="0"/>
              <a:t>. prava treće generacije (pravo na mir, na zdravu i očuvanu prirodnu okolinu, na razvoj, na hranu...). </a:t>
            </a:r>
          </a:p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Prema licima na koja se </a:t>
            </a:r>
            <a:r>
              <a:rPr lang="hr-HR" dirty="0" smtClean="0"/>
              <a:t>odnose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/>
              <a:t>individualna </a:t>
            </a:r>
          </a:p>
          <a:p>
            <a:r>
              <a:rPr lang="hr-HR" dirty="0" smtClean="0"/>
              <a:t>kolektivna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912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VRSTE LJUDSKIH PRAVA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NEOPOZIVA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/>
              <a:t>ona koja se smatraju toliko suštinskim da njihovo kršenje nikada ne može biti opravdano ratom, izvanrednom situacijom ili nekom drugom katastrofom (pravo na život; zaštita od ropstva; sloboda misli; pravo da se bude priznat pred zakonom; zaštita protiv zločina genocida; zaštita od mučenja; sloboda </a:t>
            </a:r>
            <a:r>
              <a:rPr lang="hr-HR" smtClean="0"/>
              <a:t>vjeroispovijesti...)</a:t>
            </a:r>
            <a:endParaRPr lang="hr-HR" dirty="0"/>
          </a:p>
          <a:p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OPOZIVA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/>
              <a:t>pravo na privatnost i </a:t>
            </a:r>
            <a:endParaRPr lang="hr-HR" dirty="0" smtClean="0"/>
          </a:p>
          <a:p>
            <a:r>
              <a:rPr lang="hr-HR" dirty="0" smtClean="0"/>
              <a:t>slobodu </a:t>
            </a:r>
            <a:r>
              <a:rPr lang="hr-HR" dirty="0"/>
              <a:t>štampe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90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Humanitarno pravo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0655" y="1471352"/>
            <a:ext cx="10349345" cy="5120641"/>
          </a:xfrm>
        </p:spPr>
        <p:txBody>
          <a:bodyPr>
            <a:normAutofit/>
          </a:bodyPr>
          <a:lstStyle/>
          <a:p>
            <a:r>
              <a:rPr lang="hr-HR" dirty="0" smtClean="0"/>
              <a:t>Pojavljuje se u Ženevskoj konvenciji             razvoj </a:t>
            </a:r>
            <a:r>
              <a:rPr lang="hr-HR" dirty="0"/>
              <a:t>između 1864. i 1949. kao rezultat napora Henry </a:t>
            </a:r>
            <a:r>
              <a:rPr lang="hr-HR" dirty="0" err="1"/>
              <a:t>Dunant</a:t>
            </a:r>
            <a:r>
              <a:rPr lang="hr-HR" dirty="0"/>
              <a:t>-a </a:t>
            </a:r>
          </a:p>
          <a:p>
            <a:r>
              <a:rPr lang="hr-HR" dirty="0" smtClean="0"/>
              <a:t>Međunarodno </a:t>
            </a:r>
            <a:r>
              <a:rPr lang="hr-HR" dirty="0"/>
              <a:t>humanitarno pravo ima ustavnu zaštitu pa su ženevske konvencije i dopunski protokoli dio domaćeg prava (imaju jaču pravnu snagu</a:t>
            </a:r>
            <a:r>
              <a:rPr lang="hr-HR" dirty="0" smtClean="0"/>
              <a:t>)</a:t>
            </a:r>
          </a:p>
          <a:p>
            <a:endParaRPr lang="hr-HR" dirty="0" smtClean="0"/>
          </a:p>
          <a:p>
            <a:r>
              <a:rPr lang="hr-HR" b="1" dirty="0"/>
              <a:t>Prva ženevska konvencija  </a:t>
            </a:r>
            <a:r>
              <a:rPr lang="hr-HR" dirty="0"/>
              <a:t>- štiti ranjene i bolesne vojnike i osoblje koje ih njeguje, zgrade u kojima su smješteni i opremu koja se koristi za njihove potrebe. Uređuje uporabu znakova: crvenog križa i crvenog polumjeseca. </a:t>
            </a:r>
            <a:endParaRPr lang="hr-HR" dirty="0" smtClean="0"/>
          </a:p>
          <a:p>
            <a:endParaRPr lang="hr-HR" dirty="0"/>
          </a:p>
          <a:p>
            <a:r>
              <a:rPr lang="hr-HR" b="1" dirty="0"/>
              <a:t>Druga ženevska konvencija </a:t>
            </a:r>
            <a:r>
              <a:rPr lang="hr-HR" dirty="0"/>
              <a:t>- proširuje zaštitu na mornare brodolomce i uređuje uvjete pod kojima im se može pružiti pomoć. 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6" name="Strelica udesno 5"/>
          <p:cNvSpPr/>
          <p:nvPr/>
        </p:nvSpPr>
        <p:spPr>
          <a:xfrm>
            <a:off x="5209310" y="1596039"/>
            <a:ext cx="620961" cy="2327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403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Humanitarno pravo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0655" y="1471352"/>
            <a:ext cx="10349345" cy="5120641"/>
          </a:xfrm>
        </p:spPr>
        <p:txBody>
          <a:bodyPr>
            <a:normAutofit/>
          </a:bodyPr>
          <a:lstStyle/>
          <a:p>
            <a:r>
              <a:rPr lang="hr-HR" b="1" dirty="0" smtClean="0"/>
              <a:t>Treća </a:t>
            </a:r>
            <a:r>
              <a:rPr lang="hr-HR" b="1" dirty="0"/>
              <a:t>ženevska konvencija </a:t>
            </a:r>
            <a:r>
              <a:rPr lang="hr-HR" dirty="0"/>
              <a:t>- štiti pripadnike oružanih snaga koji su zarobljeni, sadrži pravila o postupanju prema njima i ustanovljuje prava i obaveze sile u čijoj su vlasti.</a:t>
            </a:r>
          </a:p>
          <a:p>
            <a:pPr marL="0" indent="0">
              <a:buNone/>
            </a:pPr>
            <a:r>
              <a:rPr lang="hr-HR" dirty="0"/>
              <a:t> </a:t>
            </a:r>
          </a:p>
          <a:p>
            <a:r>
              <a:rPr lang="hr-HR" b="1" dirty="0"/>
              <a:t>Četvrta ženevska konvencija </a:t>
            </a:r>
            <a:r>
              <a:rPr lang="hr-HR" dirty="0"/>
              <a:t>- ustanovljuje pravila o zaštiti civilnog stanovništva, posebice o postupanju prema civilima na okupiranom području, prema onima lišenima slobode, te okupaciji općenito. 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r>
              <a:rPr lang="hr-HR" b="1" dirty="0" smtClean="0"/>
              <a:t>Dopunski </a:t>
            </a:r>
            <a:r>
              <a:rPr lang="hr-HR" b="1" dirty="0"/>
              <a:t>protokoli Ženevskim konvencijama </a:t>
            </a:r>
            <a:r>
              <a:rPr lang="hr-HR" dirty="0"/>
              <a:t>- postoje tri dopunska protokola konvencijama (Protokol I, Protokol II i Protokol III), prva dva potpisana 12. siječnja 1977.g., a treći 12. kolovoza 2005.g. (uvodi 3. amblem)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8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institucije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0655" y="1471352"/>
            <a:ext cx="10349345" cy="51206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2377069567"/>
              </p:ext>
            </p:extLst>
          </p:nvPr>
        </p:nvGraphicFramePr>
        <p:xfrm>
          <a:off x="2032000" y="1404851"/>
          <a:ext cx="7685578" cy="473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892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Međunarodna zaštita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0655" y="1471352"/>
            <a:ext cx="10349345" cy="5120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Postojanje jedne nove grane prava – međunarodno pravo ljudskih prava </a:t>
            </a:r>
          </a:p>
          <a:p>
            <a:r>
              <a:rPr lang="hr-HR" dirty="0"/>
              <a:t>Ideju međunarodne zaštite ljudskih prava, tijekom 2. </a:t>
            </a:r>
            <a:r>
              <a:rPr lang="hr-HR" dirty="0" err="1"/>
              <a:t>svj</a:t>
            </a:r>
            <a:r>
              <a:rPr lang="hr-HR" dirty="0"/>
              <a:t>. rata, iznio je američki predsjednik Franklin </a:t>
            </a:r>
            <a:r>
              <a:rPr lang="hr-HR" dirty="0" err="1"/>
              <a:t>Delano</a:t>
            </a:r>
            <a:r>
              <a:rPr lang="hr-HR" dirty="0"/>
              <a:t> Roosevelt, zalažući se za svijet zasnovan na četiri slobode: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hr-HR" sz="2000" dirty="0"/>
              <a:t>sloboda govora i izražavanja, </a:t>
            </a:r>
          </a:p>
          <a:p>
            <a:pPr marL="1371600" lvl="2" indent="-457200">
              <a:buFont typeface="+mj-lt"/>
              <a:buAutoNum type="arabicPeriod"/>
            </a:pPr>
            <a:r>
              <a:rPr lang="hr-HR" sz="2000" dirty="0"/>
              <a:t>sloboda od siromaštva, </a:t>
            </a:r>
          </a:p>
          <a:p>
            <a:pPr marL="1371600" lvl="2" indent="-457200">
              <a:buFont typeface="+mj-lt"/>
              <a:buAutoNum type="arabicPeriod"/>
            </a:pPr>
            <a:r>
              <a:rPr lang="hr-HR" sz="2000" dirty="0"/>
              <a:t>sloboda od straha i </a:t>
            </a:r>
          </a:p>
          <a:p>
            <a:pPr marL="1371600" lvl="2" indent="-457200">
              <a:buFont typeface="+mj-lt"/>
              <a:buAutoNum type="arabicPeriod"/>
            </a:pPr>
            <a:r>
              <a:rPr lang="hr-HR" sz="2000" dirty="0"/>
              <a:t>s</a:t>
            </a:r>
            <a:r>
              <a:rPr lang="hr-HR" sz="2000" dirty="0" smtClean="0"/>
              <a:t>loboda </a:t>
            </a:r>
            <a:r>
              <a:rPr lang="hr-HR" sz="2000" dirty="0"/>
              <a:t>svakoga da na svoj način poštuje Boga</a:t>
            </a:r>
            <a:r>
              <a:rPr lang="hr-HR" sz="2000" dirty="0" smtClean="0"/>
              <a:t>.</a:t>
            </a:r>
          </a:p>
          <a:p>
            <a:pPr marL="914400" lvl="2" indent="0">
              <a:buNone/>
            </a:pPr>
            <a:endParaRPr lang="hr-HR" sz="2000" dirty="0"/>
          </a:p>
          <a:p>
            <a:r>
              <a:rPr lang="hr-HR" dirty="0"/>
              <a:t>Međunarodni ugovor o građanskim i političkim </a:t>
            </a:r>
            <a:r>
              <a:rPr lang="hr-HR" dirty="0" smtClean="0"/>
              <a:t>pravima </a:t>
            </a:r>
            <a:r>
              <a:rPr lang="hr-HR" dirty="0"/>
              <a:t>i </a:t>
            </a:r>
            <a:r>
              <a:rPr lang="hr-HR" dirty="0" smtClean="0"/>
              <a:t>Međunarodni </a:t>
            </a:r>
            <a:r>
              <a:rPr lang="hr-HR" dirty="0"/>
              <a:t>ugovor o ekonomskim, socijalnim i kulturnim </a:t>
            </a:r>
            <a:r>
              <a:rPr lang="hr-HR" dirty="0" smtClean="0"/>
              <a:t>pravima ozakonjena </a:t>
            </a:r>
            <a:r>
              <a:rPr lang="hr-HR" dirty="0"/>
              <a:t>su načela Opće deklaracije. </a:t>
            </a:r>
            <a:endParaRPr lang="hr-HR" dirty="0" smtClean="0"/>
          </a:p>
          <a:p>
            <a:r>
              <a:rPr lang="hr-HR" dirty="0" smtClean="0"/>
              <a:t>Zemlje </a:t>
            </a:r>
            <a:r>
              <a:rPr lang="hr-HR" dirty="0"/>
              <a:t>koje su ratificirale ove sporazume obvezale su se napraviti nacionalne zakone kojima će se štititi ljudska prava.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19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Nepoštivanje ljudskih prava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0655" y="1471352"/>
            <a:ext cx="10349345" cy="5120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/>
              <a:t>Ako misliš da tvoja prava nisu poštovana:</a:t>
            </a:r>
          </a:p>
          <a:p>
            <a:pPr marL="0" indent="0">
              <a:buNone/>
            </a:pPr>
            <a:r>
              <a:rPr lang="en-US" dirty="0"/>
              <a:t>● </a:t>
            </a:r>
            <a:r>
              <a:rPr lang="hr-HR" dirty="0"/>
              <a:t>razgovaraj s ljudima od povjerenja (roditelji, nastavnici, prijatelji, socijalni radnici, odgajatelji, hranitelji…)</a:t>
            </a:r>
          </a:p>
          <a:p>
            <a:pPr marL="0" indent="0">
              <a:buNone/>
            </a:pPr>
            <a:r>
              <a:rPr lang="en-US" dirty="0"/>
              <a:t>● </a:t>
            </a:r>
            <a:r>
              <a:rPr lang="hr-HR" dirty="0"/>
              <a:t>nazovi telefonsku liniju za djecu koja su žrtve nasilja</a:t>
            </a:r>
          </a:p>
          <a:p>
            <a:pPr marL="0" indent="0">
              <a:buNone/>
            </a:pPr>
            <a:r>
              <a:rPr lang="en-US" dirty="0"/>
              <a:t>● </a:t>
            </a:r>
            <a:r>
              <a:rPr lang="hr-HR" dirty="0"/>
              <a:t>obrati se policiji, požali se i traži zaštitu države</a:t>
            </a:r>
          </a:p>
          <a:p>
            <a:pPr marL="0" indent="0">
              <a:buNone/>
            </a:pPr>
            <a:r>
              <a:rPr lang="en-US" dirty="0"/>
              <a:t>● </a:t>
            </a:r>
            <a:r>
              <a:rPr lang="hr-HR" dirty="0"/>
              <a:t>kontaktiraj pravobranitelja (za djecu) ili organizaciju koja se bavi zaštitom ljudskih (dječjih) prava</a:t>
            </a:r>
          </a:p>
          <a:p>
            <a:pPr marL="0" indent="0">
              <a:buNone/>
            </a:pPr>
            <a:r>
              <a:rPr lang="en-US" dirty="0"/>
              <a:t>● </a:t>
            </a:r>
            <a:r>
              <a:rPr lang="hr-HR" dirty="0"/>
              <a:t>u pojedinim slučajevima možeš se obratiti i Europskom sudu za ljudska prava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43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Ciljevi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0655" y="1471352"/>
            <a:ext cx="10349345" cy="5120641"/>
          </a:xfrm>
        </p:spPr>
        <p:txBody>
          <a:bodyPr>
            <a:normAutofit/>
          </a:bodyPr>
          <a:lstStyle/>
          <a:p>
            <a:r>
              <a:rPr lang="pt-BR" dirty="0" smtClean="0"/>
              <a:t>podizanje </a:t>
            </a:r>
            <a:r>
              <a:rPr lang="pt-BR" dirty="0"/>
              <a:t>svijesti o ljudskim pravima </a:t>
            </a:r>
          </a:p>
          <a:p>
            <a:r>
              <a:rPr lang="hr-HR" dirty="0" smtClean="0"/>
              <a:t>izgradnja </a:t>
            </a:r>
            <a:r>
              <a:rPr lang="hr-HR" dirty="0"/>
              <a:t>kritičkoga mišljenja na temu ljudskih prava i neusklađenosti između teorije i prakse </a:t>
            </a:r>
          </a:p>
          <a:p>
            <a:r>
              <a:rPr lang="hr-HR" dirty="0" smtClean="0"/>
              <a:t>izbjegavanje </a:t>
            </a:r>
            <a:r>
              <a:rPr lang="hr-HR" dirty="0"/>
              <a:t>pojednostavljenoga pristupa ljudskim pravima koji se usredotočuje isključivo na prava, a izostavlja odgovornosti, dužnosti i obaveze </a:t>
            </a:r>
          </a:p>
          <a:p>
            <a:r>
              <a:rPr lang="hr-HR" dirty="0" smtClean="0"/>
              <a:t>pružanje </a:t>
            </a:r>
            <a:r>
              <a:rPr lang="hr-HR" dirty="0"/>
              <a:t>mogućnosti </a:t>
            </a:r>
            <a:r>
              <a:rPr lang="hr-HR" dirty="0" smtClean="0"/>
              <a:t>sudionicima preispitati vlastite </a:t>
            </a:r>
            <a:r>
              <a:rPr lang="hr-HR" dirty="0"/>
              <a:t>stavove </a:t>
            </a:r>
          </a:p>
          <a:p>
            <a:r>
              <a:rPr lang="hr-HR" dirty="0" smtClean="0"/>
              <a:t>razvoj </a:t>
            </a:r>
            <a:r>
              <a:rPr lang="hr-HR" dirty="0"/>
              <a:t>vještina raspravljanja i javnog nastupa </a:t>
            </a:r>
            <a:r>
              <a:rPr lang="hr-HR" dirty="0" smtClean="0"/>
              <a:t>sudionika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	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206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Ljudska prava u </a:t>
            </a:r>
            <a:r>
              <a:rPr lang="hr-HR" dirty="0" err="1" smtClean="0"/>
              <a:t>rh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0655" y="1471352"/>
            <a:ext cx="10349345" cy="5120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Ustav Republike Hrvatske, 22. prosinca 1990., u članku 14. navodi: 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b="1" dirty="0"/>
              <a:t>“Svatko u Republici Hrvatskoj ima prava i slobode, neovisno o njegovoj rasi, boji kože, spolu, jeziku, vjeri, političkom ili drugom uvjerenju, nacionalnom ili socijalnom podrijetlu, imovini, rođenju, naobrazbi, društvenom položaju ili drugim osobinama. Svi su pred zakonom jednaki.” 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8895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Ljudska prava u RH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0655" y="1471352"/>
            <a:ext cx="10349345" cy="5120641"/>
          </a:xfrm>
        </p:spPr>
        <p:txBody>
          <a:bodyPr>
            <a:normAutofit/>
          </a:bodyPr>
          <a:lstStyle/>
          <a:p>
            <a:r>
              <a:rPr lang="hr-HR" dirty="0"/>
              <a:t>Najviše vrijednosti ustavnog poretka Republike Hrvatske, po uzoru na moderne europske države, jesu: </a:t>
            </a:r>
          </a:p>
          <a:p>
            <a:pPr marL="0" indent="0">
              <a:buNone/>
            </a:pPr>
            <a:r>
              <a:rPr lang="hr-HR" dirty="0"/>
              <a:t>-sloboda, </a:t>
            </a:r>
          </a:p>
          <a:p>
            <a:pPr marL="0" indent="0">
              <a:buNone/>
            </a:pPr>
            <a:r>
              <a:rPr lang="hr-HR" dirty="0"/>
              <a:t>-jednakost, </a:t>
            </a:r>
          </a:p>
          <a:p>
            <a:pPr marL="0" indent="0">
              <a:buNone/>
            </a:pPr>
            <a:r>
              <a:rPr lang="hr-HR" dirty="0"/>
              <a:t>-nacionalna ravnopravnost i ravnopravnost spolova, </a:t>
            </a:r>
          </a:p>
          <a:p>
            <a:pPr marL="0" indent="0">
              <a:buNone/>
            </a:pPr>
            <a:r>
              <a:rPr lang="hr-HR" dirty="0"/>
              <a:t>-mirotvorstvo, </a:t>
            </a:r>
          </a:p>
          <a:p>
            <a:pPr marL="0" indent="0">
              <a:buNone/>
            </a:pPr>
            <a:r>
              <a:rPr lang="hr-HR" dirty="0"/>
              <a:t>-socijalna pravda, </a:t>
            </a:r>
          </a:p>
          <a:p>
            <a:pPr marL="0" indent="0">
              <a:buNone/>
            </a:pPr>
            <a:r>
              <a:rPr lang="hr-HR" dirty="0"/>
              <a:t>-poštivanje prava čovjeka, </a:t>
            </a:r>
          </a:p>
          <a:p>
            <a:pPr marL="0" indent="0">
              <a:buNone/>
            </a:pPr>
            <a:r>
              <a:rPr lang="hr-HR" dirty="0"/>
              <a:t>-nepovredivost vlasništva, </a:t>
            </a:r>
          </a:p>
          <a:p>
            <a:pPr marL="0" indent="0">
              <a:buNone/>
            </a:pPr>
            <a:r>
              <a:rPr lang="hr-HR" dirty="0"/>
              <a:t>-očuvanje prirode i čovjekova okoliša, </a:t>
            </a:r>
          </a:p>
          <a:p>
            <a:pPr marL="0" indent="0">
              <a:buNone/>
            </a:pPr>
            <a:r>
              <a:rPr lang="hr-HR" dirty="0"/>
              <a:t>-vladavina prava i demokratski višestranački </a:t>
            </a:r>
            <a:r>
              <a:rPr lang="hr-HR" dirty="0" smtClean="0"/>
              <a:t>sustav.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71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Građanska participacija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0655" y="1471352"/>
            <a:ext cx="10349345" cy="5120641"/>
          </a:xfrm>
        </p:spPr>
        <p:txBody>
          <a:bodyPr>
            <a:normAutofit/>
          </a:bodyPr>
          <a:lstStyle/>
          <a:p>
            <a:r>
              <a:rPr lang="hr-HR" dirty="0"/>
              <a:t>ostvarivanje ljudskih prava podrazumijeva inkluzivne demokratske procese</a:t>
            </a:r>
          </a:p>
          <a:p>
            <a:r>
              <a:rPr lang="hr-HR" dirty="0" smtClean="0"/>
              <a:t>prava </a:t>
            </a:r>
            <a:r>
              <a:rPr lang="hr-HR" dirty="0"/>
              <a:t>se ostvaruju u onoj mjeri u kojoj se građani uključe u procese i donošenje odluka koji se tiču njihovih života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566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Građanska participacija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0655" y="1471352"/>
            <a:ext cx="10349345" cy="5120641"/>
          </a:xfrm>
        </p:spPr>
        <p:txBody>
          <a:bodyPr>
            <a:normAutofit/>
          </a:bodyPr>
          <a:lstStyle/>
          <a:p>
            <a:r>
              <a:rPr lang="hr-HR" dirty="0"/>
              <a:t>oblici djelovanja: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v</a:t>
            </a:r>
            <a:r>
              <a:rPr lang="hr-HR" dirty="0" smtClean="0"/>
              <a:t>olontiranje</a:t>
            </a:r>
            <a:endParaRPr lang="hr-HR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organiziranje </a:t>
            </a:r>
            <a:r>
              <a:rPr lang="hr-HR" dirty="0"/>
              <a:t>prostora za dijalog i učenje: tribine, radionice,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javne akcije, kulturno-umjetničke manifestacije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politički </a:t>
            </a:r>
            <a:r>
              <a:rPr lang="hr-HR" dirty="0" err="1"/>
              <a:t>konzumerizam</a:t>
            </a:r>
            <a:r>
              <a:rPr lang="hr-HR" dirty="0"/>
              <a:t> (bojkot proizvoda, odgovorna kupnja)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otpor </a:t>
            </a:r>
            <a:r>
              <a:rPr lang="hr-HR" dirty="0"/>
              <a:t>i građanski neposluh (peticije, prosvjedi, štrajk, </a:t>
            </a:r>
            <a:r>
              <a:rPr lang="hr-HR" dirty="0" smtClean="0"/>
              <a:t>zauzimanje prostora</a:t>
            </a:r>
            <a:r>
              <a:rPr lang="hr-HR" dirty="0"/>
              <a:t>, institucija</a:t>
            </a:r>
            <a:r>
              <a:rPr lang="hr-HR" dirty="0" smtClean="0"/>
              <a:t>...)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kampanje </a:t>
            </a:r>
            <a:r>
              <a:rPr lang="hr-HR" dirty="0"/>
              <a:t>i zagovaranje prema donositeljima odluka </a:t>
            </a:r>
            <a:r>
              <a:rPr lang="en-US" dirty="0"/>
              <a:t>–</a:t>
            </a:r>
            <a:r>
              <a:rPr lang="hr-HR" dirty="0"/>
              <a:t> utjecaj </a:t>
            </a:r>
            <a:r>
              <a:rPr lang="hr-HR" dirty="0" smtClean="0"/>
              <a:t>na javne politike</a:t>
            </a:r>
            <a:endParaRPr lang="hr-HR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utjecaj </a:t>
            </a:r>
            <a:r>
              <a:rPr lang="hr-HR" dirty="0"/>
              <a:t>na javnost i javno </a:t>
            </a:r>
            <a:r>
              <a:rPr lang="hr-HR" dirty="0" err="1"/>
              <a:t>mijenje</a:t>
            </a:r>
            <a:r>
              <a:rPr lang="hr-HR" dirty="0"/>
              <a:t> </a:t>
            </a:r>
            <a:r>
              <a:rPr lang="en-US" dirty="0"/>
              <a:t>–</a:t>
            </a:r>
            <a:r>
              <a:rPr lang="hr-HR" dirty="0"/>
              <a:t> kampanje usmjerene </a:t>
            </a:r>
            <a:r>
              <a:rPr lang="hr-HR" dirty="0" smtClean="0"/>
              <a:t>na javnost</a:t>
            </a:r>
            <a:endParaRPr lang="hr-HR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dirty="0" smtClean="0"/>
              <a:t>referendumske </a:t>
            </a:r>
            <a:r>
              <a:rPr lang="hr-HR" dirty="0"/>
              <a:t>inicijative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93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r="18239"/>
          <a:stretch>
            <a:fillRect/>
          </a:stretch>
        </p:blipFill>
        <p:spPr/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VOLONTIRANJE</a:t>
            </a:r>
            <a:br>
              <a:rPr lang="hr-HR" dirty="0" smtClean="0"/>
            </a:br>
            <a:r>
              <a:rPr lang="hr-HR" dirty="0" smtClean="0"/>
              <a:t>„</a:t>
            </a:r>
            <a:r>
              <a:rPr lang="hr-HR" cap="none" dirty="0" smtClean="0"/>
              <a:t>72 sata bez kompromisa”</a:t>
            </a:r>
            <a:endParaRPr lang="hr-HR" cap="none" dirty="0"/>
          </a:p>
        </p:txBody>
      </p:sp>
    </p:spTree>
    <p:extLst>
      <p:ext uri="{BB962C8B-B14F-4D97-AF65-F5344CB8AC3E}">
        <p14:creationId xmlns:p14="http://schemas.microsoft.com/office/powerpoint/2010/main" val="167442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983794" y="457199"/>
            <a:ext cx="4031225" cy="2492478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/>
              <a:t>organiziranje prostora za dijalog i </a:t>
            </a:r>
            <a:r>
              <a:rPr lang="hr-HR" dirty="0" smtClean="0"/>
              <a:t>učenje</a:t>
            </a:r>
            <a:br>
              <a:rPr lang="hr-HR" dirty="0" smtClean="0"/>
            </a:br>
            <a:r>
              <a:rPr lang="hr-HR" dirty="0" smtClean="0"/>
              <a:t>edukativna radionica </a:t>
            </a:r>
            <a:r>
              <a:rPr lang="hr-HR" cap="none" dirty="0" smtClean="0"/>
              <a:t>u sklopu projekta </a:t>
            </a:r>
            <a:br>
              <a:rPr lang="hr-HR" cap="none" dirty="0" smtClean="0"/>
            </a:br>
            <a:r>
              <a:rPr lang="hr-HR" cap="none" dirty="0" smtClean="0"/>
              <a:t>'‘</a:t>
            </a:r>
            <a:r>
              <a:rPr lang="hr-HR" cap="none" dirty="0" err="1" smtClean="0"/>
              <a:t>Ringišpil</a:t>
            </a:r>
            <a:r>
              <a:rPr lang="hr-HR" cap="none" dirty="0" smtClean="0"/>
              <a:t>-prihvaćanje različitosti kroz učenje i igru''</a:t>
            </a:r>
            <a:endParaRPr lang="hr-HR" cap="none" dirty="0"/>
          </a:p>
        </p:txBody>
      </p:sp>
      <p:pic>
        <p:nvPicPr>
          <p:cNvPr id="4" name="Rezervirano mjesto slike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r="97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628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37883" y="457199"/>
            <a:ext cx="3092117" cy="1479755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smtClean="0"/>
              <a:t>javna akcija</a:t>
            </a:r>
            <a:br>
              <a:rPr lang="hr-HR" dirty="0" smtClean="0"/>
            </a:br>
            <a:r>
              <a:rPr lang="hr-HR" cap="none" dirty="0"/>
              <a:t>M</a:t>
            </a:r>
            <a:r>
              <a:rPr lang="hr-HR" cap="none" dirty="0" smtClean="0"/>
              <a:t>reža podrške i suradnje za žrtve i svjedoke kaznenih djela</a:t>
            </a:r>
            <a:endParaRPr lang="hr-HR" cap="none" dirty="0"/>
          </a:p>
        </p:txBody>
      </p:sp>
      <p:pic>
        <p:nvPicPr>
          <p:cNvPr id="25" name="Rezervirano mjesto slike 2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r="1983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01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r="10788"/>
          <a:stretch>
            <a:fillRect/>
          </a:stretch>
        </p:blipFill>
        <p:spPr/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politički </a:t>
            </a:r>
            <a:r>
              <a:rPr lang="hr-HR" dirty="0" err="1" smtClean="0"/>
              <a:t>konzumerizam</a:t>
            </a:r>
            <a:r>
              <a:rPr lang="hr-HR" dirty="0" smtClean="0"/>
              <a:t> </a:t>
            </a:r>
            <a:r>
              <a:rPr lang="hr-HR" cap="none" dirty="0"/>
              <a:t>P</a:t>
            </a:r>
            <a:r>
              <a:rPr lang="hr-HR" cap="none" dirty="0" smtClean="0"/>
              <a:t>okaži koliko voliš </a:t>
            </a:r>
            <a:r>
              <a:rPr lang="hr-HR" cap="none" dirty="0"/>
              <a:t>V</a:t>
            </a:r>
            <a:r>
              <a:rPr lang="hr-HR" cap="none" dirty="0" smtClean="0"/>
              <a:t>ukovar</a:t>
            </a:r>
            <a:endParaRPr lang="hr-HR" cap="none" dirty="0"/>
          </a:p>
        </p:txBody>
      </p:sp>
    </p:spTree>
    <p:extLst>
      <p:ext uri="{BB962C8B-B14F-4D97-AF65-F5344CB8AC3E}">
        <p14:creationId xmlns:p14="http://schemas.microsoft.com/office/powerpoint/2010/main" val="217724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otpor i građanski neposluh</a:t>
            </a:r>
          </a:p>
        </p:txBody>
      </p:sp>
      <p:pic>
        <p:nvPicPr>
          <p:cNvPr id="4" name="Rezervirano mjesto slike 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" r="45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873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37883" y="457199"/>
            <a:ext cx="3092117" cy="3682181"/>
          </a:xfrm>
        </p:spPr>
        <p:txBody>
          <a:bodyPr>
            <a:normAutofit fontScale="90000"/>
          </a:bodyPr>
          <a:lstStyle/>
          <a:p>
            <a:r>
              <a:rPr lang="hr-HR" dirty="0"/>
              <a:t>kampanje i zagovaranje prema donositeljima </a:t>
            </a:r>
            <a:r>
              <a:rPr lang="hr-HR" dirty="0" smtClean="0"/>
              <a:t>odluka</a:t>
            </a:r>
            <a:br>
              <a:rPr lang="hr-HR" dirty="0" smtClean="0"/>
            </a:br>
            <a:r>
              <a:rPr lang="hr-HR" cap="none" dirty="0" err="1"/>
              <a:t>G</a:t>
            </a:r>
            <a:r>
              <a:rPr lang="hr-HR" cap="none" dirty="0" err="1" smtClean="0"/>
              <a:t>ood</a:t>
            </a:r>
            <a:r>
              <a:rPr lang="hr-HR" cap="none" dirty="0" smtClean="0"/>
              <a:t> inicijativa za sustavno i kvalitetno uvođenje odgoja i obrazovanja za ljudska prava i demokratsko građanstvo u odgojno-obrazovne institucije </a:t>
            </a:r>
            <a:endParaRPr lang="hr-HR" cap="none" dirty="0"/>
          </a:p>
        </p:txBody>
      </p:sp>
      <p:pic>
        <p:nvPicPr>
          <p:cNvPr id="2" name="Rezervirano mjesto slike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2" r="14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5947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2173" y="382385"/>
            <a:ext cx="10178322" cy="6118168"/>
          </a:xfrm>
        </p:spPr>
        <p:txBody>
          <a:bodyPr>
            <a:noAutofit/>
          </a:bodyPr>
          <a:lstStyle/>
          <a:p>
            <a:pPr algn="ctr"/>
            <a:r>
              <a:rPr lang="hr-HR" sz="66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hr-HR" sz="66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r-HR" sz="66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hr-HR" sz="66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r-HR" sz="66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Imaju li svi ljudi na svijetu ista prava?</a:t>
            </a:r>
            <a:br>
              <a:rPr lang="hr-HR" sz="66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r-HR" sz="66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hr-HR" sz="66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hr-HR" sz="6600" cap="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2267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2738284"/>
          </a:xfrm>
        </p:spPr>
        <p:txBody>
          <a:bodyPr>
            <a:normAutofit/>
          </a:bodyPr>
          <a:lstStyle/>
          <a:p>
            <a:r>
              <a:rPr lang="hr-HR" dirty="0" smtClean="0"/>
              <a:t>utjecaj </a:t>
            </a:r>
            <a:r>
              <a:rPr lang="hr-HR" dirty="0"/>
              <a:t>na javnost i javno </a:t>
            </a:r>
            <a:r>
              <a:rPr lang="hr-HR" dirty="0" err="1"/>
              <a:t>mijenje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pl-PL" cap="none" dirty="0"/>
              <a:t>P</a:t>
            </a:r>
            <a:r>
              <a:rPr lang="pl-PL" cap="none" dirty="0" smtClean="0"/>
              <a:t>rva nacionalna kampanja za promicanje čitanja naglas djeci od rođenja</a:t>
            </a:r>
            <a:endParaRPr lang="hr-HR" cap="none" dirty="0"/>
          </a:p>
        </p:txBody>
      </p:sp>
      <p:pic>
        <p:nvPicPr>
          <p:cNvPr id="9" name="Rezervirano mjesto slike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8" b="33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991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292608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referendumska inicijativa</a:t>
            </a:r>
            <a:br>
              <a:rPr lang="hr-HR" dirty="0" smtClean="0"/>
            </a:br>
            <a:r>
              <a:rPr lang="hr-HR" dirty="0" smtClean="0"/>
              <a:t>"</a:t>
            </a:r>
            <a:r>
              <a:rPr lang="hr-HR" dirty="0"/>
              <a:t>Uzmite novac strankama":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6" name="Rezervirano mjesto slike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8" b="18938"/>
          <a:stretch>
            <a:fillRect/>
          </a:stretch>
        </p:blipFill>
        <p:spPr>
          <a:xfrm>
            <a:off x="233588" y="0"/>
            <a:ext cx="7355585" cy="6857999"/>
          </a:xfrm>
        </p:spPr>
      </p:pic>
    </p:spTree>
    <p:extLst>
      <p:ext uri="{BB962C8B-B14F-4D97-AF65-F5344CB8AC3E}">
        <p14:creationId xmlns:p14="http://schemas.microsoft.com/office/powerpoint/2010/main" val="179527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Jednakost = pravičnost 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0655" y="1471352"/>
            <a:ext cx="10349345" cy="51206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 smtClean="0"/>
              <a:t>1. Biti </a:t>
            </a:r>
            <a:r>
              <a:rPr lang="hr-HR" sz="4000" dirty="0"/>
              <a:t>jednak znači živjeti u pravednom društvu? 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sz="4000" dirty="0"/>
          </a:p>
          <a:p>
            <a:pPr marL="0" indent="0" algn="ctr">
              <a:buNone/>
            </a:pPr>
            <a:r>
              <a:rPr lang="hr-HR" sz="4000" dirty="0" smtClean="0"/>
              <a:t>2. Imaju </a:t>
            </a:r>
            <a:r>
              <a:rPr lang="hr-HR" sz="4000" dirty="0"/>
              <a:t>li svi iste </a:t>
            </a:r>
            <a:r>
              <a:rPr lang="hr-HR" sz="4000" dirty="0" smtClean="0"/>
              <a:t>prilike uspjeti u </a:t>
            </a:r>
            <a:r>
              <a:rPr lang="hr-HR" sz="4000" dirty="0"/>
              <a:t>životu?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Pouka i zaključak:  </a:t>
            </a:r>
            <a:r>
              <a:rPr lang="hr-HR" u="sng" dirty="0" smtClean="0">
                <a:hlinkClick r:id="rId2"/>
              </a:rPr>
              <a:t>http</a:t>
            </a:r>
            <a:r>
              <a:rPr lang="hr-HR" u="sng" dirty="0">
                <a:hlinkClick r:id="rId2"/>
              </a:rPr>
              <a:t>://fritula.hr/strip/strip.html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8248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UNESCO (2002): International UNESCO Education Server for Democracy, Peace and Human Rights </a:t>
            </a:r>
            <a:r>
              <a:rPr lang="en-US" dirty="0" smtClean="0"/>
              <a:t>Education</a:t>
            </a:r>
            <a:endParaRPr lang="hr-HR" dirty="0" smtClean="0"/>
          </a:p>
          <a:p>
            <a:r>
              <a:rPr lang="hr-HR" b="1" dirty="0" smtClean="0">
                <a:latin typeface="Bahnschrift Light" panose="020B0502040204020203" pitchFamily="34" charset="0"/>
              </a:rPr>
              <a:t>Opća deklaracija o ljudskim pravima</a:t>
            </a:r>
          </a:p>
          <a:p>
            <a:r>
              <a:rPr lang="hr-HR" dirty="0"/>
              <a:t>Vedrana Spajić </a:t>
            </a:r>
            <a:r>
              <a:rPr lang="hr-HR" dirty="0" err="1"/>
              <a:t>Vrkaši</a:t>
            </a:r>
            <a:r>
              <a:rPr lang="hr-HR" dirty="0"/>
              <a:t> sur. (2004): Poučavati prava i </a:t>
            </a:r>
            <a:r>
              <a:rPr lang="hr-HR" dirty="0" smtClean="0"/>
              <a:t>slobode- priručnik </a:t>
            </a:r>
            <a:r>
              <a:rPr lang="hr-HR" dirty="0"/>
              <a:t>za učitelje osnovne škole s vježbama za razrednu </a:t>
            </a:r>
            <a:r>
              <a:rPr lang="hr-HR" dirty="0" smtClean="0"/>
              <a:t>nastavu, </a:t>
            </a:r>
            <a:r>
              <a:rPr lang="hr-HR" dirty="0"/>
              <a:t>Zagreb, Filozofski </a:t>
            </a:r>
            <a:r>
              <a:rPr lang="hr-HR" dirty="0" smtClean="0"/>
              <a:t>fakultet</a:t>
            </a:r>
            <a:endParaRPr lang="hr-HR" dirty="0"/>
          </a:p>
          <a:p>
            <a:r>
              <a:rPr lang="hr-HR" dirty="0" err="1" smtClean="0"/>
              <a:t>Nancy</a:t>
            </a:r>
            <a:r>
              <a:rPr lang="hr-HR" dirty="0" smtClean="0"/>
              <a:t> </a:t>
            </a:r>
            <a:r>
              <a:rPr lang="hr-HR" dirty="0" err="1"/>
              <a:t>Flowers</a:t>
            </a:r>
            <a:r>
              <a:rPr lang="hr-HR" dirty="0"/>
              <a:t> </a:t>
            </a:r>
            <a:r>
              <a:rPr lang="hr-HR" dirty="0" smtClean="0"/>
              <a:t> i suradnici </a:t>
            </a:r>
            <a:r>
              <a:rPr lang="pl-PL" dirty="0" smtClean="0"/>
              <a:t>(2014.): Kompasito - priručnik </a:t>
            </a:r>
            <a:r>
              <a:rPr lang="pl-PL" dirty="0"/>
              <a:t>o odgoju i obrazovanju djece za ljudska </a:t>
            </a:r>
            <a:r>
              <a:rPr lang="pl-PL" dirty="0" smtClean="0"/>
              <a:t>prava, </a:t>
            </a:r>
            <a:r>
              <a:rPr lang="sv-SE" dirty="0"/>
              <a:t>Slavonski Brod, </a:t>
            </a:r>
            <a:r>
              <a:rPr lang="sv-SE" dirty="0" smtClean="0"/>
              <a:t>Europski dom</a:t>
            </a:r>
            <a:endParaRPr lang="hr-HR" dirty="0" smtClean="0"/>
          </a:p>
          <a:p>
            <a:r>
              <a:rPr lang="hr-HR" b="1" dirty="0" smtClean="0">
                <a:latin typeface="Bahnschrift Light" panose="020B0502040204020203" pitchFamily="34" charset="0"/>
                <a:hlinkClick r:id="rId2"/>
              </a:rPr>
              <a:t>http</a:t>
            </a:r>
            <a:r>
              <a:rPr lang="hr-HR" b="1">
                <a:latin typeface="Bahnschrift Light" panose="020B0502040204020203" pitchFamily="34" charset="0"/>
                <a:hlinkClick r:id="rId2"/>
              </a:rPr>
              <a:t>://</a:t>
            </a:r>
            <a:r>
              <a:rPr lang="hr-HR" b="1" smtClean="0">
                <a:latin typeface="Bahnschrift Light" panose="020B0502040204020203" pitchFamily="34" charset="0"/>
                <a:hlinkClick r:id="rId2"/>
              </a:rPr>
              <a:t>www.crnakutija.hr/hr/kratka-povijest</a:t>
            </a:r>
            <a:r>
              <a:rPr lang="hr-HR" b="1" dirty="0" smtClean="0">
                <a:latin typeface="Bahnschrift Light" panose="020B0502040204020203" pitchFamily="34" charset="0"/>
                <a:hlinkClick r:id="rId2"/>
              </a:rPr>
              <a:t>/</a:t>
            </a:r>
            <a:endParaRPr lang="hr-HR" b="1" dirty="0" smtClean="0">
              <a:latin typeface="Bahnschrift Light" panose="020B0502040204020203" pitchFamily="34" charset="0"/>
            </a:endParaRPr>
          </a:p>
          <a:p>
            <a:r>
              <a:rPr lang="hr-HR" b="1" dirty="0">
                <a:latin typeface="Bahnschrift Light" panose="020B0502040204020203" pitchFamily="34" charset="0"/>
                <a:hlinkClick r:id="rId3"/>
              </a:rPr>
              <a:t>https://www.kucaljudskihprava.hr/publikacije</a:t>
            </a:r>
            <a:r>
              <a:rPr lang="hr-HR" b="1" dirty="0" smtClean="0">
                <a:latin typeface="Bahnschrift Light" panose="020B0502040204020203" pitchFamily="34" charset="0"/>
                <a:hlinkClick r:id="rId3"/>
              </a:rPr>
              <a:t>/</a:t>
            </a:r>
            <a:endParaRPr lang="hr-HR" b="1" dirty="0" smtClean="0">
              <a:latin typeface="Bahnschrift Light" panose="020B0502040204020203" pitchFamily="34" charset="0"/>
            </a:endParaRPr>
          </a:p>
          <a:p>
            <a:pPr marL="0" indent="0">
              <a:buNone/>
            </a:pPr>
            <a:endParaRPr lang="hr-HR" b="1" dirty="0">
              <a:latin typeface="Bahnschrift Light" panose="020B0502040204020203" pitchFamily="34" charset="0"/>
            </a:endParaRPr>
          </a:p>
          <a:p>
            <a:pPr marL="0" indent="0" algn="ctr">
              <a:buNone/>
            </a:pPr>
            <a:endParaRPr lang="hr-HR" b="1" dirty="0" smtClean="0">
              <a:latin typeface="Bahnschrift Light" panose="020B0502040204020203" pitchFamily="34" charset="0"/>
            </a:endParaRPr>
          </a:p>
          <a:p>
            <a:pPr marL="0" indent="0" algn="ctr">
              <a:buNone/>
            </a:pPr>
            <a:endParaRPr lang="hr-HR" b="1" dirty="0" smtClean="0">
              <a:latin typeface="Bahnschrift Light" panose="020B0502040204020203" pitchFamily="34" charset="0"/>
            </a:endParaRPr>
          </a:p>
          <a:p>
            <a:pPr marL="0" indent="0" algn="ctr">
              <a:buNone/>
            </a:pPr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" panose="020B0502040204020203" pitchFamily="34" charset="0"/>
              </a:rPr>
              <a:t>Izrada sadržaja je financirana od strane Grada Zagreba</a:t>
            </a:r>
          </a:p>
          <a:p>
            <a:pPr marL="0" indent="0" algn="ctr">
              <a:buNone/>
            </a:pPr>
            <a:r>
              <a:rPr lang="hr-HR" b="1" dirty="0" smtClean="0">
                <a:latin typeface="Bahnschrift Light" panose="020B0502040204020203" pitchFamily="34" charset="0"/>
              </a:rPr>
              <a:t>Sadržaj </a:t>
            </a:r>
            <a:r>
              <a:rPr lang="hr-HR" b="1" dirty="0">
                <a:latin typeface="Bahnschrift Light" panose="020B0502040204020203" pitchFamily="34" charset="0"/>
              </a:rPr>
              <a:t>ovih materijala ne odražava službeno mišljenje Nacionalne zaklade za razvoj civilnog društva. </a:t>
            </a:r>
          </a:p>
          <a:p>
            <a:pPr marL="0" indent="0" algn="ctr">
              <a:buNone/>
            </a:pPr>
            <a:r>
              <a:rPr lang="hr-HR" b="1" dirty="0">
                <a:latin typeface="Bahnschrift Light" panose="020B0502040204020203" pitchFamily="34" charset="0"/>
              </a:rPr>
              <a:t>Za informacije i stavove izražene u ovim materijalima </a:t>
            </a:r>
            <a:r>
              <a:rPr lang="hr-HR" b="1" dirty="0" smtClean="0">
                <a:latin typeface="Bahnschrift Light" panose="020B0502040204020203" pitchFamily="34" charset="0"/>
              </a:rPr>
              <a:t>odgovoran </a:t>
            </a:r>
            <a:r>
              <a:rPr lang="hr-HR" b="1" dirty="0">
                <a:latin typeface="Bahnschrift Light" panose="020B0502040204020203" pitchFamily="34" charset="0"/>
              </a:rPr>
              <a:t>je isključivo </a:t>
            </a:r>
            <a:r>
              <a:rPr lang="hr-HR" b="1" dirty="0" smtClean="0">
                <a:latin typeface="Bahnschrift Light" panose="020B0502040204020203" pitchFamily="34" charset="0"/>
              </a:rPr>
              <a:t>autor. </a:t>
            </a:r>
            <a:endParaRPr lang="hr-HR" b="1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6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000" dirty="0" smtClean="0"/>
              <a:t>Hvala na pažnji!</a:t>
            </a:r>
          </a:p>
          <a:p>
            <a:pPr marL="0" indent="0" algn="ctr">
              <a:buNone/>
            </a:pPr>
            <a:endParaRPr lang="hr-HR" sz="4000" dirty="0" smtClean="0"/>
          </a:p>
          <a:p>
            <a:pPr marL="0" indent="0" algn="ctr">
              <a:buNone/>
            </a:pPr>
            <a:r>
              <a:rPr lang="hr-HR" sz="4000" dirty="0" smtClean="0"/>
              <a:t>Čuvajte svoja prava i poštujte tuđa!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94408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2173" y="382385"/>
            <a:ext cx="10178322" cy="6118168"/>
          </a:xfrm>
        </p:spPr>
        <p:txBody>
          <a:bodyPr>
            <a:noAutofit/>
          </a:bodyPr>
          <a:lstStyle/>
          <a:p>
            <a:pPr algn="ctr"/>
            <a: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r-HR" sz="40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hr-HR" sz="40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r-HR" sz="40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hr-HR" sz="40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r-HR" sz="66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Zašto?</a:t>
            </a:r>
            <a: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hr-HR" sz="4000" cap="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72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2173" y="382385"/>
            <a:ext cx="10178322" cy="6118168"/>
          </a:xfrm>
        </p:spPr>
        <p:txBody>
          <a:bodyPr>
            <a:noAutofit/>
          </a:bodyPr>
          <a:lstStyle/>
          <a:p>
            <a:pPr algn="ctr"/>
            <a: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r-HR" sz="40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hr-HR" sz="40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r-HR" sz="66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Tko je odgovoran?</a:t>
            </a:r>
            <a:br>
              <a:rPr lang="hr-HR" sz="66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r-HR" sz="66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hr-HR" sz="66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hr-HR" sz="6600" cap="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3920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2173" y="382385"/>
            <a:ext cx="10178322" cy="6118168"/>
          </a:xfrm>
        </p:spPr>
        <p:txBody>
          <a:bodyPr>
            <a:noAutofit/>
          </a:bodyPr>
          <a:lstStyle/>
          <a:p>
            <a:pPr algn="ctr"/>
            <a: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r-HR" sz="40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hr-HR" sz="40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r-HR" sz="66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Navedite neko ljudsko pravo o kojem ste slušali nedavno u medijima?</a:t>
            </a:r>
            <a:br>
              <a:rPr lang="hr-HR" sz="66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endParaRPr lang="hr-HR" sz="4000" cap="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2545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2173" y="382385"/>
            <a:ext cx="10178322" cy="6118168"/>
          </a:xfrm>
        </p:spPr>
        <p:txBody>
          <a:bodyPr>
            <a:noAutofit/>
          </a:bodyPr>
          <a:lstStyle/>
          <a:p>
            <a:pPr algn="ctr"/>
            <a: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r-HR" sz="40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hr-HR" sz="4000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/>
            </a:r>
            <a:br>
              <a:rPr lang="hr-HR" sz="4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hr-HR" sz="66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Koje ljudsko pravo smatrate najvažnijim?</a:t>
            </a:r>
            <a:endParaRPr lang="hr-HR" sz="6600" cap="none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0954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definicija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0655" y="1471352"/>
            <a:ext cx="10349345" cy="5120641"/>
          </a:xfrm>
        </p:spPr>
        <p:txBody>
          <a:bodyPr>
            <a:normAutofit/>
          </a:bodyPr>
          <a:lstStyle/>
          <a:p>
            <a:r>
              <a:rPr lang="hr-HR" dirty="0"/>
              <a:t>pravna, filozofska i politička ideja = </a:t>
            </a:r>
            <a:r>
              <a:rPr lang="hr-HR" dirty="0" smtClean="0"/>
              <a:t>svako </a:t>
            </a:r>
            <a:r>
              <a:rPr lang="hr-HR" dirty="0"/>
              <a:t>ljudsko biće samim činom rođenja, bez obzira na svoj spol, podrijetlo ili državljanstvo, stiče određena neotuđiva prava </a:t>
            </a:r>
          </a:p>
          <a:p>
            <a:r>
              <a:rPr lang="hr-HR" dirty="0"/>
              <a:t>ljudska prava su:  urođena, neotuđiva, nedjeljiva, međusobno ovisna i </a:t>
            </a:r>
            <a:r>
              <a:rPr lang="hr-HR" dirty="0" smtClean="0"/>
              <a:t>univerzalna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i="1" dirty="0" smtClean="0"/>
              <a:t>Opća </a:t>
            </a:r>
            <a:r>
              <a:rPr lang="hr-HR" i="1" dirty="0"/>
              <a:t>deklaracija o ljudskim pravima:</a:t>
            </a:r>
            <a:r>
              <a:rPr lang="hr-HR" dirty="0"/>
              <a:t> sva ljudska bića se rađaju slobodna i jednaka u dostojanstvu i pravima - temelj je slobode, pravde i mira u svijetu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 algn="ctr">
              <a:buNone/>
            </a:pPr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www.youtube.com/watch?v=nDgIVseTkuE</a:t>
            </a:r>
            <a:endParaRPr lang="hr-HR" dirty="0" smtClean="0"/>
          </a:p>
          <a:p>
            <a:pPr marL="0" indent="0" algn="ctr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50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Ključne vrijednosti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1257300" y="1567104"/>
            <a:ext cx="4800600" cy="632529"/>
          </a:xfrm>
        </p:spPr>
        <p:txBody>
          <a:bodyPr/>
          <a:lstStyle/>
          <a:p>
            <a:r>
              <a:rPr lang="hr-HR" dirty="0" smtClean="0"/>
              <a:t>VRIJEDNOSTI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2"/>
          </p:nvPr>
        </p:nvSpPr>
        <p:spPr>
          <a:xfrm>
            <a:off x="1252728" y="2418651"/>
            <a:ext cx="4800600" cy="2996398"/>
          </a:xfrm>
        </p:spPr>
        <p:txBody>
          <a:bodyPr>
            <a:normAutofit/>
          </a:bodyPr>
          <a:lstStyle/>
          <a:p>
            <a:r>
              <a:rPr lang="hr-HR" dirty="0"/>
              <a:t>ljudsko dostojanstvo i jednakost </a:t>
            </a:r>
          </a:p>
          <a:p>
            <a:r>
              <a:rPr lang="hr-HR" dirty="0" smtClean="0"/>
              <a:t>sloboda </a:t>
            </a:r>
            <a:endParaRPr lang="hr-HR" dirty="0"/>
          </a:p>
          <a:p>
            <a:r>
              <a:rPr lang="hr-HR" dirty="0" smtClean="0"/>
              <a:t>poštovanje </a:t>
            </a:r>
            <a:endParaRPr lang="hr-HR" dirty="0"/>
          </a:p>
          <a:p>
            <a:r>
              <a:rPr lang="hr-HR" dirty="0" smtClean="0"/>
              <a:t>nediskriminacija </a:t>
            </a:r>
            <a:endParaRPr lang="hr-HR" dirty="0"/>
          </a:p>
          <a:p>
            <a:r>
              <a:rPr lang="hr-HR" dirty="0" smtClean="0"/>
              <a:t>tolerancija </a:t>
            </a:r>
            <a:endParaRPr lang="hr-HR" dirty="0"/>
          </a:p>
          <a:p>
            <a:r>
              <a:rPr lang="hr-HR" dirty="0" smtClean="0"/>
              <a:t>pravda </a:t>
            </a:r>
            <a:endParaRPr lang="hr-HR" dirty="0"/>
          </a:p>
          <a:p>
            <a:r>
              <a:rPr lang="hr-HR" dirty="0" smtClean="0"/>
              <a:t>odgovornost</a:t>
            </a:r>
            <a:endParaRPr lang="hr-HR" dirty="0"/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endParaRPr lang="hr-HR" b="1" dirty="0"/>
          </a:p>
          <a:p>
            <a:pPr marL="0" indent="0">
              <a:buNone/>
            </a:pPr>
            <a:endParaRPr lang="hr-HR" b="1" dirty="0" smtClean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339078" y="1567104"/>
            <a:ext cx="4800600" cy="632529"/>
          </a:xfrm>
        </p:spPr>
        <p:txBody>
          <a:bodyPr/>
          <a:lstStyle/>
          <a:p>
            <a:r>
              <a:rPr lang="hr-HR" dirty="0" smtClean="0"/>
              <a:t>TEMELJNI KONCEPT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575314" y="2418651"/>
            <a:ext cx="4800600" cy="2996398"/>
          </a:xfrm>
        </p:spPr>
        <p:txBody>
          <a:bodyPr/>
          <a:lstStyle/>
          <a:p>
            <a:r>
              <a:rPr lang="hr-HR" dirty="0" smtClean="0"/>
              <a:t>pripadaju SVIM ljudima</a:t>
            </a:r>
          </a:p>
          <a:p>
            <a:r>
              <a:rPr lang="hr-HR" dirty="0"/>
              <a:t>Princip neotuđivosti </a:t>
            </a:r>
          </a:p>
          <a:p>
            <a:r>
              <a:rPr lang="hr-HR" dirty="0"/>
              <a:t>Princip </a:t>
            </a:r>
            <a:r>
              <a:rPr lang="hr-HR" dirty="0" smtClean="0"/>
              <a:t>jednakosti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1130531" y="5575878"/>
            <a:ext cx="1000914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Svaka osoba ima odgovornost poštivati neotuđivo ljudsko dostojanstvo drugih. </a:t>
            </a:r>
          </a:p>
          <a:p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Država je glavna nositeljica odgovornosti u smislu: poštivanja, zaštite i promicanja ljudskih </a:t>
            </a:r>
            <a:r>
              <a:rPr lang="hr-HR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prava.</a:t>
            </a:r>
            <a:endParaRPr lang="hr-HR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36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458</TotalTime>
  <Words>1627</Words>
  <Application>Microsoft Office PowerPoint</Application>
  <PresentationFormat>Široki zaslon</PresentationFormat>
  <Paragraphs>227</Paragraphs>
  <Slides>34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40" baseType="lpstr">
      <vt:lpstr>Arial</vt:lpstr>
      <vt:lpstr>Bahnschrift Light</vt:lpstr>
      <vt:lpstr>Gill Sans MT</vt:lpstr>
      <vt:lpstr>Impact</vt:lpstr>
      <vt:lpstr>Wingdings</vt:lpstr>
      <vt:lpstr>Badge</vt:lpstr>
      <vt:lpstr>Ljudska PRAVA</vt:lpstr>
      <vt:lpstr>Ciljevi</vt:lpstr>
      <vt:lpstr>  Imaju li svi ljudi na svijetu ista prava?  </vt:lpstr>
      <vt:lpstr>    Zašto?  </vt:lpstr>
      <vt:lpstr>    Tko je odgovoran?  </vt:lpstr>
      <vt:lpstr>   Navedite neko ljudsko pravo o kojem ste slušali nedavno u medijima?  </vt:lpstr>
      <vt:lpstr>    Koje ljudsko pravo smatrate najvažnijim?</vt:lpstr>
      <vt:lpstr>definicija</vt:lpstr>
      <vt:lpstr>Ključne vrijednosti</vt:lpstr>
      <vt:lpstr>POVIJESNI RAZVOJ</vt:lpstr>
      <vt:lpstr>POVIJESNI RAZVOJ</vt:lpstr>
      <vt:lpstr>POVIJESNI RAZVOJ</vt:lpstr>
      <vt:lpstr>VRSTE LJUDSKIH PRAVA</vt:lpstr>
      <vt:lpstr>VRSTE LJUDSKIH PRAVA</vt:lpstr>
      <vt:lpstr>Humanitarno pravo</vt:lpstr>
      <vt:lpstr>Humanitarno pravo</vt:lpstr>
      <vt:lpstr>institucije</vt:lpstr>
      <vt:lpstr>Međunarodna zaštita</vt:lpstr>
      <vt:lpstr>Nepoštivanje ljudskih prava</vt:lpstr>
      <vt:lpstr>Ljudska prava u rh</vt:lpstr>
      <vt:lpstr>Ljudska prava u RH</vt:lpstr>
      <vt:lpstr>Građanska participacija</vt:lpstr>
      <vt:lpstr>Građanska participacija</vt:lpstr>
      <vt:lpstr>VOLONTIRANJE „72 sata bez kompromisa”</vt:lpstr>
      <vt:lpstr>organiziranje prostora za dijalog i učenje edukativna radionica u sklopu projekta  '‘Ringišpil-prihvaćanje različitosti kroz učenje i igru''</vt:lpstr>
      <vt:lpstr>javna akcija Mreža podrške i suradnje za žrtve i svjedoke kaznenih djela</vt:lpstr>
      <vt:lpstr>politički konzumerizam Pokaži koliko voliš Vukovar</vt:lpstr>
      <vt:lpstr>otpor i građanski neposluh</vt:lpstr>
      <vt:lpstr>kampanje i zagovaranje prema donositeljima odluka Good inicijativa za sustavno i kvalitetno uvođenje odgoja i obrazovanja za ljudska prava i demokratsko građanstvo u odgojno-obrazovne institucije </vt:lpstr>
      <vt:lpstr>utjecaj na javnost i javno mijenje Prva nacionalna kampanja za promicanje čitanja naglas djeci od rođenja</vt:lpstr>
      <vt:lpstr>               referendumska inicijativa "Uzmite novac strankama":        </vt:lpstr>
      <vt:lpstr>Jednakost = pravičnost ?</vt:lpstr>
      <vt:lpstr>literatura</vt:lpstr>
      <vt:lpstr>kraj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Ljudska PRAVA</dc:title>
  <dc:creator>Ivana</dc:creator>
  <cp:lastModifiedBy>Windows User</cp:lastModifiedBy>
  <cp:revision>49</cp:revision>
  <dcterms:created xsi:type="dcterms:W3CDTF">2020-05-19T11:12:25Z</dcterms:created>
  <dcterms:modified xsi:type="dcterms:W3CDTF">2023-01-12T20:46:38Z</dcterms:modified>
</cp:coreProperties>
</file>