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6"/>
  </p:notesMasterIdLst>
  <p:handoutMasterIdLst>
    <p:handoutMasterId r:id="rId17"/>
  </p:handoutMasterIdLst>
  <p:sldIdLst>
    <p:sldId id="256" r:id="rId5"/>
    <p:sldId id="263" r:id="rId6"/>
    <p:sldId id="259" r:id="rId7"/>
    <p:sldId id="264" r:id="rId8"/>
    <p:sldId id="265" r:id="rId9"/>
    <p:sldId id="266" r:id="rId10"/>
    <p:sldId id="267" r:id="rId11"/>
    <p:sldId id="268" r:id="rId12"/>
    <p:sldId id="269" r:id="rId13"/>
    <p:sldId id="270" r:id="rId14"/>
    <p:sldId id="271" r:id="rId15"/>
  </p:sldIdLst>
  <p:sldSz cx="12192000" cy="6858000"/>
  <p:notesSz cx="6858000" cy="9144000"/>
  <p:defaultTextStyle>
    <a:defPPr rtl="0">
      <a:defRPr lang="hr-h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76" d="100"/>
          <a:sy n="76" d="100"/>
        </p:scale>
        <p:origin x="40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F1DC111B-AB9F-42F2-A13F-046E31D8F5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a:extLst>
              <a:ext uri="{FF2B5EF4-FFF2-40B4-BE49-F238E27FC236}">
                <a16:creationId xmlns:a16="http://schemas.microsoft.com/office/drawing/2014/main" id="{0A61A8F3-B863-4514-BFA5-666C745608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875D23-0422-43B4-8E72-3306B26441E2}" type="datetime1">
              <a:rPr lang="hr-HR" smtClean="0"/>
              <a:t>17.8.2022.</a:t>
            </a:fld>
            <a:endParaRPr lang="hr-HR" dirty="0"/>
          </a:p>
        </p:txBody>
      </p:sp>
      <p:sp>
        <p:nvSpPr>
          <p:cNvPr id="4" name="Rezervirano mjesto podnožja 3">
            <a:extLst>
              <a:ext uri="{FF2B5EF4-FFF2-40B4-BE49-F238E27FC236}">
                <a16:creationId xmlns:a16="http://schemas.microsoft.com/office/drawing/2014/main" id="{B20798FB-BA78-4048-AB26-0D76C31981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id="{B4CDE1CC-5D1B-4454-ABFB-981662E5A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A8F825-8862-4D75-B1E7-E8315E585C0D}" type="slidenum">
              <a:rPr lang="hr-HR" smtClean="0"/>
              <a:t>‹#›</a:t>
            </a:fld>
            <a:endParaRPr lang="hr-HR"/>
          </a:p>
        </p:txBody>
      </p:sp>
    </p:spTree>
    <p:extLst>
      <p:ext uri="{BB962C8B-B14F-4D97-AF65-F5344CB8AC3E}">
        <p14:creationId xmlns:p14="http://schemas.microsoft.com/office/powerpoint/2010/main" val="14683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noProof="0" dirty="0"/>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C087F-81A6-4510-B68A-804F589914C8}" type="datetime1">
              <a:rPr lang="hr-HR" smtClean="0"/>
              <a:pPr/>
              <a:t>17.8.2022.</a:t>
            </a:fld>
            <a:endParaRPr lang="hr-HR" dirty="0"/>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noProof="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noProof="0" dirty="0"/>
              <a:t>Uređivanje stilova teksta matrice</a:t>
            </a:r>
          </a:p>
          <a:p>
            <a:pPr lvl="1"/>
            <a:r>
              <a:rPr lang="hr-HR" noProof="0" dirty="0"/>
              <a:t>Druga razina</a:t>
            </a:r>
          </a:p>
          <a:p>
            <a:pPr lvl="2"/>
            <a:r>
              <a:rPr lang="hr-HR" noProof="0" dirty="0"/>
              <a:t>Treća razina</a:t>
            </a:r>
          </a:p>
          <a:p>
            <a:pPr lvl="3"/>
            <a:r>
              <a:rPr lang="hr-HR" noProof="0" dirty="0"/>
              <a:t>Četvrta razina</a:t>
            </a:r>
          </a:p>
          <a:p>
            <a:pPr lvl="4"/>
            <a:r>
              <a:rPr lang="hr-HR" noProof="0" dirty="0"/>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noProof="0"/>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D4145-E16D-4452-94BA-B746287206D2}" type="slidenum">
              <a:rPr lang="hr-HR" noProof="0" smtClean="0"/>
              <a:t>‹#›</a:t>
            </a:fld>
            <a:endParaRPr lang="hr-HR" noProof="0"/>
          </a:p>
        </p:txBody>
      </p:sp>
    </p:spTree>
    <p:extLst>
      <p:ext uri="{BB962C8B-B14F-4D97-AF65-F5344CB8AC3E}">
        <p14:creationId xmlns:p14="http://schemas.microsoft.com/office/powerpoint/2010/main" val="156567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764D4145-E16D-4452-94BA-B746287206D2}" type="slidenum">
              <a:rPr lang="hr-HR" noProof="0" smtClean="0"/>
              <a:t>1</a:t>
            </a:fld>
            <a:endParaRPr lang="hr-HR" noProof="0"/>
          </a:p>
        </p:txBody>
      </p:sp>
    </p:spTree>
    <p:extLst>
      <p:ext uri="{BB962C8B-B14F-4D97-AF65-F5344CB8AC3E}">
        <p14:creationId xmlns:p14="http://schemas.microsoft.com/office/powerpoint/2010/main" val="291618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764D4145-E16D-4452-94BA-B746287206D2}" type="slidenum">
              <a:rPr lang="hr-HR" smtClean="0"/>
              <a:t>3</a:t>
            </a:fld>
            <a:endParaRPr lang="hr-HR"/>
          </a:p>
        </p:txBody>
      </p:sp>
    </p:spTree>
    <p:extLst>
      <p:ext uri="{BB962C8B-B14F-4D97-AF65-F5344CB8AC3E}">
        <p14:creationId xmlns:p14="http://schemas.microsoft.com/office/powerpoint/2010/main" val="347817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6" name="Pravokutnik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Pravokutnik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Pravokutnik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Pravokutnik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a 3"/>
          <p:cNvGrpSpPr/>
          <p:nvPr/>
        </p:nvGrpSpPr>
        <p:grpSpPr>
          <a:xfrm>
            <a:off x="5250180" y="1267730"/>
            <a:ext cx="1691640" cy="645295"/>
            <a:chOff x="5318306" y="1386268"/>
            <a:chExt cx="1567331" cy="645295"/>
          </a:xfrm>
        </p:grpSpPr>
        <p:cxnSp>
          <p:nvCxnSpPr>
            <p:cNvPr id="17" name="Ravni poveznik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ni poveznik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ni poveznik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slov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hr-HR" noProof="0" smtClean="0"/>
              <a:t>Uredite stil naslova matrice</a:t>
            </a:r>
            <a:endParaRPr lang="hr-HR" noProof="0"/>
          </a:p>
        </p:txBody>
      </p:sp>
      <p:sp>
        <p:nvSpPr>
          <p:cNvPr id="3" name="Podnaslov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smtClean="0"/>
              <a:t>Kliknite da biste uredili stil podnaslova matrice</a:t>
            </a:r>
            <a:endParaRPr lang="hr-HR" noProof="0"/>
          </a:p>
        </p:txBody>
      </p:sp>
      <p:sp>
        <p:nvSpPr>
          <p:cNvPr id="20" name="Rezervirano mjesto za datum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29CEC093-03BC-4022-9DFB-9FB91990666F}" type="datetime1">
              <a:rPr lang="hr-HR" noProof="0" smtClean="0"/>
              <a:t>17.8.2022.</a:t>
            </a:fld>
            <a:endParaRPr lang="hr-HR" noProof="0"/>
          </a:p>
        </p:txBody>
      </p:sp>
      <p:sp>
        <p:nvSpPr>
          <p:cNvPr id="21" name="Rezervirano mjesto za podnožje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hr-HR" noProof="0"/>
          </a:p>
        </p:txBody>
      </p:sp>
      <p:sp>
        <p:nvSpPr>
          <p:cNvPr id="22" name="Rezervirano mjesto za broj slajda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a:p>
        </p:txBody>
      </p:sp>
      <p:sp>
        <p:nvSpPr>
          <p:cNvPr id="3" name="Okomiti tekst s rezerviranim mjestom 2"/>
          <p:cNvSpPr>
            <a:spLocks noGrp="1"/>
          </p:cNvSpPr>
          <p:nvPr>
            <p:ph type="body" orient="vert" idx="1" hasCustomPrompt="1"/>
          </p:nvPr>
        </p:nvSpPr>
        <p:spPr/>
        <p:txBody>
          <a:bodyPr vert="eaVert"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10"/>
          </p:nvPr>
        </p:nvSpPr>
        <p:spPr/>
        <p:txBody>
          <a:bodyPr rtlCol="0"/>
          <a:lstStyle>
            <a:lvl1pPr>
              <a:defRPr>
                <a:solidFill>
                  <a:schemeClr val="tx2"/>
                </a:solidFill>
              </a:defRPr>
            </a:lvl1pPr>
          </a:lstStyle>
          <a:p>
            <a:pPr rtl="0"/>
            <a:fld id="{5D5C4787-B93F-4319-A3A5-DA0AA4914451}" type="datetime1">
              <a:rPr lang="hr-HR" noProof="0" smtClean="0"/>
              <a:t>17.8.2022.</a:t>
            </a:fld>
            <a:endParaRPr lang="hr-HR" noProof="0"/>
          </a:p>
        </p:txBody>
      </p:sp>
      <p:sp>
        <p:nvSpPr>
          <p:cNvPr id="5" name="Rezervirano mjesto za podnožje 4"/>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6" name="Rezervirano mjesto za broj slajd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991600" y="762000"/>
            <a:ext cx="2362200" cy="5257800"/>
          </a:xfrm>
        </p:spPr>
        <p:txBody>
          <a:bodyPr vert="eaVert" rtlCol="0"/>
          <a:lstStyle/>
          <a:p>
            <a:pPr rtl="0"/>
            <a:r>
              <a:rPr lang="hr-HR" noProof="0" smtClean="0"/>
              <a:t>Uredite stil naslova matrice</a:t>
            </a:r>
            <a:endParaRPr lang="hr-HR" noProof="0"/>
          </a:p>
        </p:txBody>
      </p:sp>
      <p:sp>
        <p:nvSpPr>
          <p:cNvPr id="3" name="Okomiti tekst s rezerviranim mjestom 2"/>
          <p:cNvSpPr>
            <a:spLocks noGrp="1"/>
          </p:cNvSpPr>
          <p:nvPr>
            <p:ph type="body" orient="vert" idx="1" hasCustomPrompt="1"/>
          </p:nvPr>
        </p:nvSpPr>
        <p:spPr>
          <a:xfrm>
            <a:off x="838200" y="762000"/>
            <a:ext cx="8077200" cy="5257800"/>
          </a:xfrm>
        </p:spPr>
        <p:txBody>
          <a:bodyPr vert="eaVert"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10"/>
          </p:nvPr>
        </p:nvSpPr>
        <p:spPr/>
        <p:txBody>
          <a:bodyPr rtlCol="0"/>
          <a:lstStyle>
            <a:lvl1pPr>
              <a:defRPr>
                <a:solidFill>
                  <a:schemeClr val="tx2"/>
                </a:solidFill>
              </a:defRPr>
            </a:lvl1pPr>
          </a:lstStyle>
          <a:p>
            <a:pPr rtl="0"/>
            <a:fld id="{D011A2C6-0689-417C-B098-1BE9D14FB4E7}" type="datetime1">
              <a:rPr lang="hr-HR" noProof="0" smtClean="0"/>
              <a:t>17.8.2022.</a:t>
            </a:fld>
            <a:endParaRPr lang="hr-HR" noProof="0"/>
          </a:p>
        </p:txBody>
      </p:sp>
      <p:sp>
        <p:nvSpPr>
          <p:cNvPr id="5" name="Rezervirano mjesto za podnožje 4"/>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6" name="Rezervirano mjesto za broj slajd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bg>
      <p:bgPr>
        <a:solidFill>
          <a:schemeClr val="tx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a:p>
        </p:txBody>
      </p:sp>
      <p:sp>
        <p:nvSpPr>
          <p:cNvPr id="3" name="Rezervirano mjesto za sadržaj 2"/>
          <p:cNvSpPr>
            <a:spLocks noGrp="1"/>
          </p:cNvSpPr>
          <p:nvPr>
            <p:ph idx="1" hasCustomPrompt="1"/>
          </p:nvPr>
        </p:nvSpPr>
        <p:spPr/>
        <p:txBody>
          <a:bodyPr rtlCol="0"/>
          <a:lstStyle>
            <a:lvl1pPr>
              <a:defRPr sz="1800"/>
            </a:lvl1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10"/>
          </p:nvPr>
        </p:nvSpPr>
        <p:spPr/>
        <p:txBody>
          <a:bodyPr rtlCol="0"/>
          <a:lstStyle>
            <a:lvl1pPr>
              <a:defRPr>
                <a:solidFill>
                  <a:schemeClr val="tx2"/>
                </a:solidFill>
              </a:defRPr>
            </a:lvl1pPr>
          </a:lstStyle>
          <a:p>
            <a:pPr rtl="0"/>
            <a:fld id="{C5397FC3-8FCD-41A9-ABD4-5FC07718F906}" type="datetime1">
              <a:rPr lang="hr-HR" noProof="0" smtClean="0"/>
              <a:t>17.8.2022.</a:t>
            </a:fld>
            <a:endParaRPr lang="hr-HR" noProof="0"/>
          </a:p>
        </p:txBody>
      </p:sp>
      <p:sp>
        <p:nvSpPr>
          <p:cNvPr id="5" name="Rezervirano mjesto za podnožje 4"/>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6" name="Rezervirano mjesto za broj slajd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19" name="Pravokutnik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Pravokutnik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Pravokutnik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Pravokutnik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a 30"/>
          <p:cNvGrpSpPr/>
          <p:nvPr/>
        </p:nvGrpSpPr>
        <p:grpSpPr>
          <a:xfrm>
            <a:off x="5250180" y="1267730"/>
            <a:ext cx="1691640" cy="645295"/>
            <a:chOff x="5318306" y="1386268"/>
            <a:chExt cx="1567331" cy="645295"/>
          </a:xfrm>
        </p:grpSpPr>
        <p:cxnSp>
          <p:nvCxnSpPr>
            <p:cNvPr id="32" name="Ravni poveznik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Ravni poveznik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Ravni poveznik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slov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hr-HR" noProof="0" smtClean="0"/>
              <a:t>Uredite stil naslova matrice</a:t>
            </a:r>
            <a:endParaRPr lang="hr-HR" noProof="0"/>
          </a:p>
        </p:txBody>
      </p:sp>
      <p:sp>
        <p:nvSpPr>
          <p:cNvPr id="3" name="Rezervirano mjesto za tekst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Uređivanje stilova teksta matrice</a:t>
            </a:r>
          </a:p>
        </p:txBody>
      </p:sp>
      <p:sp>
        <p:nvSpPr>
          <p:cNvPr id="4" name="Rezervirano mjesto za datum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1B9471F0-45BD-4877-920A-7497F7F29453}" type="datetime1">
              <a:rPr lang="hr-HR" noProof="0" smtClean="0"/>
              <a:t>17.8.2022.</a:t>
            </a:fld>
            <a:endParaRPr lang="hr-HR" noProof="0"/>
          </a:p>
        </p:txBody>
      </p:sp>
      <p:sp>
        <p:nvSpPr>
          <p:cNvPr id="5" name="Rezervirano mjesto za podnožje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hr-HR" noProof="0"/>
          </a:p>
        </p:txBody>
      </p:sp>
      <p:sp>
        <p:nvSpPr>
          <p:cNvPr id="6" name="Rezervirano mjesto za broj slajda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Naslov 7"/>
          <p:cNvSpPr>
            <a:spLocks noGrp="1"/>
          </p:cNvSpPr>
          <p:nvPr>
            <p:ph type="title"/>
          </p:nvPr>
        </p:nvSpPr>
        <p:spPr/>
        <p:txBody>
          <a:bodyPr rtlCol="0"/>
          <a:lstStyle/>
          <a:p>
            <a:pPr rtl="0"/>
            <a:r>
              <a:rPr lang="hr-HR" noProof="0" smtClean="0"/>
              <a:t>Uredite stil naslova matrice</a:t>
            </a:r>
            <a:endParaRPr lang="hr-HR" noProof="0"/>
          </a:p>
        </p:txBody>
      </p:sp>
      <p:sp>
        <p:nvSpPr>
          <p:cNvPr id="3" name="Rezervirano mjesto za sadržaj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sadržaj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5" name="Rezervirano mjesto za datum 4"/>
          <p:cNvSpPr>
            <a:spLocks noGrp="1"/>
          </p:cNvSpPr>
          <p:nvPr>
            <p:ph type="dt" sz="half" idx="10"/>
          </p:nvPr>
        </p:nvSpPr>
        <p:spPr/>
        <p:txBody>
          <a:bodyPr rtlCol="0"/>
          <a:lstStyle>
            <a:lvl1pPr>
              <a:defRPr>
                <a:solidFill>
                  <a:schemeClr val="tx2"/>
                </a:solidFill>
              </a:defRPr>
            </a:lvl1pPr>
          </a:lstStyle>
          <a:p>
            <a:pPr rtl="0"/>
            <a:fld id="{3AC9DDB2-09E8-414D-8474-7B5190DF934E}" type="datetime1">
              <a:rPr lang="hr-HR" noProof="0" smtClean="0"/>
              <a:t>17.8.2022.</a:t>
            </a:fld>
            <a:endParaRPr lang="hr-HR" noProof="0"/>
          </a:p>
        </p:txBody>
      </p:sp>
      <p:sp>
        <p:nvSpPr>
          <p:cNvPr id="6" name="Rezervirano mjesto za podnožje 5"/>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7" name="Rezervirano mjesto za broj slajda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a:p>
        </p:txBody>
      </p:sp>
      <p:sp>
        <p:nvSpPr>
          <p:cNvPr id="3" name="Rezervirano mjesto za tekst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Uređivanje stilova teksta matrice</a:t>
            </a:r>
          </a:p>
        </p:txBody>
      </p:sp>
      <p:sp>
        <p:nvSpPr>
          <p:cNvPr id="4" name="Rezervirano mjesto za sadržaj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5" name="Rezervirano mjesto za tekst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Uređivanje stilova teksta matrice</a:t>
            </a:r>
          </a:p>
        </p:txBody>
      </p:sp>
      <p:sp>
        <p:nvSpPr>
          <p:cNvPr id="6" name="Rezervirano mjesto za sadržaj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7" name="Rezervirano mjesto za datum 6"/>
          <p:cNvSpPr>
            <a:spLocks noGrp="1"/>
          </p:cNvSpPr>
          <p:nvPr>
            <p:ph type="dt" sz="half" idx="10"/>
          </p:nvPr>
        </p:nvSpPr>
        <p:spPr/>
        <p:txBody>
          <a:bodyPr rtlCol="0"/>
          <a:lstStyle>
            <a:lvl1pPr>
              <a:defRPr>
                <a:solidFill>
                  <a:schemeClr val="tx2"/>
                </a:solidFill>
              </a:defRPr>
            </a:lvl1pPr>
          </a:lstStyle>
          <a:p>
            <a:pPr rtl="0"/>
            <a:fld id="{18C1B498-EA7E-4617-B427-27BE632D0CA8}" type="datetime1">
              <a:rPr lang="hr-HR" noProof="0" smtClean="0"/>
              <a:t>17.8.2022.</a:t>
            </a:fld>
            <a:endParaRPr lang="hr-HR" noProof="0"/>
          </a:p>
        </p:txBody>
      </p:sp>
      <p:sp>
        <p:nvSpPr>
          <p:cNvPr id="8" name="Rezervirano mjesto za podnožje 7"/>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9" name="Rezervirano mjesto za broj slajda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a:p>
        </p:txBody>
      </p:sp>
      <p:sp>
        <p:nvSpPr>
          <p:cNvPr id="3" name="Rezervirano mjesto za datum 2"/>
          <p:cNvSpPr>
            <a:spLocks noGrp="1"/>
          </p:cNvSpPr>
          <p:nvPr>
            <p:ph type="dt" sz="half" idx="10"/>
          </p:nvPr>
        </p:nvSpPr>
        <p:spPr/>
        <p:txBody>
          <a:bodyPr rtlCol="0"/>
          <a:lstStyle>
            <a:lvl1pPr>
              <a:defRPr>
                <a:solidFill>
                  <a:schemeClr val="tx2"/>
                </a:solidFill>
              </a:defRPr>
            </a:lvl1pPr>
          </a:lstStyle>
          <a:p>
            <a:pPr rtl="0"/>
            <a:fld id="{91763D29-8CAE-4726-87AC-EC5827411EA2}" type="datetime1">
              <a:rPr lang="hr-HR" noProof="0" smtClean="0"/>
              <a:t>17.8.2022.</a:t>
            </a:fld>
            <a:endParaRPr lang="hr-HR" noProof="0"/>
          </a:p>
        </p:txBody>
      </p:sp>
      <p:sp>
        <p:nvSpPr>
          <p:cNvPr id="4" name="Rezervirano mjesto za podnožje 3"/>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5" name="Rezervirano mjesto za broj slajda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lvl1pPr>
              <a:defRPr>
                <a:solidFill>
                  <a:schemeClr val="tx2"/>
                </a:solidFill>
              </a:defRPr>
            </a:lvl1pPr>
          </a:lstStyle>
          <a:p>
            <a:pPr rtl="0"/>
            <a:fld id="{7945E8F8-8904-4D23-ABD0-52FB2CF7D6C6}" type="datetime1">
              <a:rPr lang="hr-HR" noProof="0" smtClean="0"/>
              <a:t>17.8.2022.</a:t>
            </a:fld>
            <a:endParaRPr lang="hr-HR" noProof="0"/>
          </a:p>
        </p:txBody>
      </p:sp>
      <p:sp>
        <p:nvSpPr>
          <p:cNvPr id="3" name="Rezervirano mjesto za podnožje 2"/>
          <p:cNvSpPr>
            <a:spLocks noGrp="1"/>
          </p:cNvSpPr>
          <p:nvPr>
            <p:ph type="ftr" sz="quarter" idx="11"/>
          </p:nvPr>
        </p:nvSpPr>
        <p:spPr/>
        <p:txBody>
          <a:bodyPr rtlCol="0"/>
          <a:lstStyle>
            <a:lvl1pPr>
              <a:defRPr>
                <a:solidFill>
                  <a:schemeClr val="tx2"/>
                </a:solidFill>
              </a:defRPr>
            </a:lvl1pPr>
          </a:lstStyle>
          <a:p>
            <a:pPr rtl="0"/>
            <a:endParaRPr lang="hr-HR" noProof="0"/>
          </a:p>
        </p:txBody>
      </p:sp>
      <p:sp>
        <p:nvSpPr>
          <p:cNvPr id="4" name="Rezervirano mjesto za broj slajda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4" name="Pravokutnik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Pravokutnik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Pravokutnik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hr-HR" noProof="0" smtClean="0"/>
              <a:t>Uredite stil naslova matrice</a:t>
            </a:r>
            <a:endParaRPr lang="hr-HR" noProof="0"/>
          </a:p>
        </p:txBody>
      </p:sp>
      <p:sp>
        <p:nvSpPr>
          <p:cNvPr id="3" name="Rezervirano mjesto za sadržaj 2"/>
          <p:cNvSpPr>
            <a:spLocks noGrp="1"/>
          </p:cNvSpPr>
          <p:nvPr>
            <p:ph idx="1" hasCustomPrompt="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tekst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Uređivanje stilova teksta matrice</a:t>
            </a:r>
          </a:p>
        </p:txBody>
      </p:sp>
      <p:sp>
        <p:nvSpPr>
          <p:cNvPr id="5" name="Rezervirano mjesto za datum 4"/>
          <p:cNvSpPr>
            <a:spLocks noGrp="1"/>
          </p:cNvSpPr>
          <p:nvPr>
            <p:ph type="dt" sz="half" idx="10"/>
          </p:nvPr>
        </p:nvSpPr>
        <p:spPr/>
        <p:txBody>
          <a:bodyPr rtlCol="0"/>
          <a:lstStyle>
            <a:lvl1pPr>
              <a:defRPr>
                <a:solidFill>
                  <a:schemeClr val="tx2"/>
                </a:solidFill>
              </a:defRPr>
            </a:lvl1pPr>
          </a:lstStyle>
          <a:p>
            <a:pPr rtl="0"/>
            <a:fld id="{18B34A96-FFFC-4513-8212-C5F63E872443}" type="datetime1">
              <a:rPr lang="hr-HR" noProof="0" smtClean="0"/>
              <a:t>17.8.2022.</a:t>
            </a:fld>
            <a:endParaRPr lang="hr-HR" noProof="0"/>
          </a:p>
        </p:txBody>
      </p:sp>
      <p:sp>
        <p:nvSpPr>
          <p:cNvPr id="6" name="Rezervirano mjesto za podnožje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hr-HR" noProof="0"/>
          </a:p>
        </p:txBody>
      </p:sp>
      <p:sp>
        <p:nvSpPr>
          <p:cNvPr id="7" name="Rezervirano mjesto za broj slajda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hr-HR" noProof="0" smtClean="0"/>
              <a:pPr/>
              <a:t>‹#›</a:t>
            </a:fld>
            <a:endParaRPr lang="hr-HR" noProof="0"/>
          </a:p>
        </p:txBody>
      </p:sp>
      <p:sp>
        <p:nvSpPr>
          <p:cNvPr id="11" name="Pravokutnik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4" name="Pravokutnik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Pravokutnik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hr-HR" noProof="0" smtClean="0"/>
              <a:t>Uredite stil naslova matrice</a:t>
            </a:r>
            <a:endParaRPr lang="hr-HR" noProof="0"/>
          </a:p>
        </p:txBody>
      </p:sp>
      <p:sp>
        <p:nvSpPr>
          <p:cNvPr id="3" name="Rezervirano mjesto za sliku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a:t>Kliknite ikonu da biste dodali sliku</a:t>
            </a:r>
          </a:p>
        </p:txBody>
      </p:sp>
      <p:sp>
        <p:nvSpPr>
          <p:cNvPr id="4" name="Rezervirano mjesto za tekst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Uređivanje stilova teksta matrice</a:t>
            </a:r>
          </a:p>
        </p:txBody>
      </p:sp>
      <p:sp>
        <p:nvSpPr>
          <p:cNvPr id="5" name="Rezervirano mjesto za datum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191B6507-92E5-43BB-8D08-E9B5FFA5512F}" type="datetime1">
              <a:rPr lang="hr-HR" noProof="0" smtClean="0"/>
              <a:t>17.8.2022.</a:t>
            </a:fld>
            <a:endParaRPr lang="hr-HR" noProof="0"/>
          </a:p>
        </p:txBody>
      </p:sp>
      <p:sp>
        <p:nvSpPr>
          <p:cNvPr id="6" name="Rezervirano mjesto za podnožje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hr-HR" noProof="0"/>
          </a:p>
        </p:txBody>
      </p:sp>
      <p:sp>
        <p:nvSpPr>
          <p:cNvPr id="7" name="Rezervirano mjesto za broj slajda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hr-HR" noProof="0" smtClean="0"/>
              <a:pPr/>
              <a:t>‹#›</a:t>
            </a:fld>
            <a:endParaRPr lang="hr-H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Pravokutnik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Pravokutnik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Rezervirano mjesto za naslov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hr-HR" noProof="0"/>
              <a:t>Kliknite da biste uredili stil naslova matrice</a:t>
            </a:r>
          </a:p>
        </p:txBody>
      </p:sp>
      <p:sp>
        <p:nvSpPr>
          <p:cNvPr id="3" name="Rezervirano mjesto za tekst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0929964D-63EE-4B55-9807-9B740BE3A51C}" type="datetime1">
              <a:rPr lang="hr-HR" noProof="0" smtClean="0"/>
              <a:t>17.8.2022.</a:t>
            </a:fld>
            <a:endParaRPr lang="hr-HR" noProof="0"/>
          </a:p>
        </p:txBody>
      </p:sp>
      <p:sp>
        <p:nvSpPr>
          <p:cNvPr id="5" name="Rezervirano mjesto za podnožje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hr-HR" noProof="0"/>
          </a:p>
        </p:txBody>
      </p:sp>
      <p:sp>
        <p:nvSpPr>
          <p:cNvPr id="6" name="Rezervirano mjesto za broj slajda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hr-HR" noProof="0" smtClean="0"/>
              <a:pPr/>
              <a:t>‹#›</a:t>
            </a:fld>
            <a:endParaRPr lang="hr-HR"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Pravokutnik 23">
            <a:extLst>
              <a:ext uri="{FF2B5EF4-FFF2-40B4-BE49-F238E27FC236}">
                <a16:creationId xmlns:a16="http://schemas.microsoft.com/office/drawing/2014/main" id="{93BFCDB3-13C4-4D69-848D-3F1F4D6B8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hr-HR"/>
          </a:p>
        </p:txBody>
      </p:sp>
      <p:sp>
        <p:nvSpPr>
          <p:cNvPr id="26" name="Pravokutnik 25">
            <a:extLst>
              <a:ext uri="{FF2B5EF4-FFF2-40B4-BE49-F238E27FC236}">
                <a16:creationId xmlns:a16="http://schemas.microsoft.com/office/drawing/2014/main" id="{CC2B9599-6E7A-4DD2-B13A-B4F68A1351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a:p>
        </p:txBody>
      </p:sp>
      <p:sp>
        <p:nvSpPr>
          <p:cNvPr id="28" name="Pravokutnik 27">
            <a:extLst>
              <a:ext uri="{FF2B5EF4-FFF2-40B4-BE49-F238E27FC236}">
                <a16:creationId xmlns:a16="http://schemas.microsoft.com/office/drawing/2014/main" id="{3E377648-1ED1-4112-805B-16C14CE995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Pravokutnik 29">
            <a:extLst>
              <a:ext uri="{FF2B5EF4-FFF2-40B4-BE49-F238E27FC236}">
                <a16:creationId xmlns:a16="http://schemas.microsoft.com/office/drawing/2014/main" id="{D63B59CB-289C-4850-A932-358B9E412B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Pravokutnik 31">
            <a:extLst>
              <a:ext uri="{FF2B5EF4-FFF2-40B4-BE49-F238E27FC236}">
                <a16:creationId xmlns:a16="http://schemas.microsoft.com/office/drawing/2014/main" id="{98867647-07B7-4265-832F-DE0E80979A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Ravni poveznik 33">
            <a:extLst>
              <a:ext uri="{FF2B5EF4-FFF2-40B4-BE49-F238E27FC236}">
                <a16:creationId xmlns:a16="http://schemas.microsoft.com/office/drawing/2014/main" id="{516AC468-2C3D-4337-A9A2-81175F6D54B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Ravni poveznik 35">
            <a:extLst>
              <a:ext uri="{FF2B5EF4-FFF2-40B4-BE49-F238E27FC236}">
                <a16:creationId xmlns:a16="http://schemas.microsoft.com/office/drawing/2014/main" id="{2A873262-74DB-4FD1-9625-E4616CF01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Ravni poveznik 37">
            <a:extLst>
              <a:ext uri="{FF2B5EF4-FFF2-40B4-BE49-F238E27FC236}">
                <a16:creationId xmlns:a16="http://schemas.microsoft.com/office/drawing/2014/main" id="{09F3D15D-CB95-47AD-87F5-9CFF84F615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ED90EC3D-482A-4E73-B198-E8341A0D0973}"/>
              </a:ext>
            </a:extLst>
          </p:cNvPr>
          <p:cNvSpPr>
            <a:spLocks noGrp="1"/>
          </p:cNvSpPr>
          <p:nvPr>
            <p:ph type="ctrTitle"/>
          </p:nvPr>
        </p:nvSpPr>
        <p:spPr>
          <a:xfrm>
            <a:off x="8166876" y="1280935"/>
            <a:ext cx="4025124" cy="3992523"/>
          </a:xfrm>
        </p:spPr>
        <p:txBody>
          <a:bodyPr rtlCol="0">
            <a:normAutofit/>
          </a:bodyPr>
          <a:lstStyle/>
          <a:p>
            <a:pPr rtl="0"/>
            <a:r>
              <a:rPr lang="hr-HR" sz="3800" dirty="0" smtClean="0">
                <a:solidFill>
                  <a:srgbClr val="FFFFFF"/>
                </a:solidFill>
              </a:rPr>
              <a:t>Mala škola preživljavanja</a:t>
            </a:r>
            <a:br>
              <a:rPr lang="hr-HR" sz="3800" dirty="0" smtClean="0">
                <a:solidFill>
                  <a:srgbClr val="FFFFFF"/>
                </a:solidFill>
              </a:rPr>
            </a:br>
            <a:r>
              <a:rPr lang="hr-HR" sz="3800" dirty="0" smtClean="0">
                <a:solidFill>
                  <a:srgbClr val="FFFFFF"/>
                </a:solidFill>
              </a:rPr>
              <a:t>u prirodi</a:t>
            </a:r>
            <a:endParaRPr lang="hr-HR" sz="3800" dirty="0">
              <a:solidFill>
                <a:srgbClr val="FFFFFF"/>
              </a:solidFill>
            </a:endParaRP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77" y="1372376"/>
            <a:ext cx="6570161" cy="4678873"/>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524" y="190959"/>
            <a:ext cx="854303" cy="1011511"/>
          </a:xfrm>
          <a:prstGeom prst="rect">
            <a:avLst/>
          </a:prstGeom>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2524" y="5775694"/>
            <a:ext cx="1003841" cy="1003841"/>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2524" y="4522124"/>
            <a:ext cx="2141741" cy="751334"/>
          </a:xfrm>
          <a:prstGeom prst="rect">
            <a:avLst/>
          </a:prstGeom>
        </p:spPr>
      </p:pic>
    </p:spTree>
    <p:extLst>
      <p:ext uri="{BB962C8B-B14F-4D97-AF65-F5344CB8AC3E}">
        <p14:creationId xmlns:p14="http://schemas.microsoft.com/office/powerpoint/2010/main" val="755769779"/>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642594"/>
            <a:ext cx="6539345" cy="1371600"/>
          </a:xfrm>
        </p:spPr>
        <p:txBody>
          <a:bodyPr>
            <a:normAutofit/>
          </a:bodyPr>
          <a:lstStyle/>
          <a:p>
            <a:pPr algn="ctr"/>
            <a:r>
              <a:rPr lang="hr-HR" sz="3800" dirty="0" smtClean="0"/>
              <a:t>LITERATURA</a:t>
            </a:r>
            <a:endParaRPr lang="hr-HR" sz="3800" dirty="0"/>
          </a:p>
        </p:txBody>
      </p:sp>
      <p:sp>
        <p:nvSpPr>
          <p:cNvPr id="3" name="Rezervirano mjesto sadržaja 2"/>
          <p:cNvSpPr>
            <a:spLocks noGrp="1"/>
          </p:cNvSpPr>
          <p:nvPr>
            <p:ph idx="1"/>
          </p:nvPr>
        </p:nvSpPr>
        <p:spPr>
          <a:xfrm>
            <a:off x="701040" y="2161309"/>
            <a:ext cx="5616633" cy="1039091"/>
          </a:xfrm>
        </p:spPr>
        <p:txBody>
          <a:bodyPr>
            <a:normAutofit/>
          </a:bodyPr>
          <a:lstStyle/>
          <a:p>
            <a:r>
              <a:rPr lang="hr-HR" sz="2000" dirty="0"/>
              <a:t>www.kibuba.hr</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910" y="642593"/>
            <a:ext cx="3311502" cy="3322577"/>
          </a:xfrm>
          <a:prstGeom prst="rect">
            <a:avLst/>
          </a:prstGeom>
        </p:spPr>
      </p:pic>
      <p:sp>
        <p:nvSpPr>
          <p:cNvPr id="4" name="Pravokutnik 3"/>
          <p:cNvSpPr/>
          <p:nvPr/>
        </p:nvSpPr>
        <p:spPr>
          <a:xfrm>
            <a:off x="701040" y="3764416"/>
            <a:ext cx="8900160" cy="2246769"/>
          </a:xfrm>
          <a:prstGeom prst="rect">
            <a:avLst/>
          </a:prstGeom>
        </p:spPr>
        <p:txBody>
          <a:bodyPr wrap="square">
            <a:spAutoFit/>
          </a:bodyPr>
          <a:lstStyle/>
          <a:p>
            <a:r>
              <a:rPr lang="hr-HR" sz="2000" b="1" dirty="0" smtClean="0">
                <a:ea typeface="Cambria" panose="02040503050406030204" pitchFamily="18" charset="0"/>
              </a:rPr>
              <a:t>Izrada sadržaja je financirana sredstvima Grada Zagreba</a:t>
            </a:r>
          </a:p>
          <a:p>
            <a:endParaRPr lang="hr-HR" sz="2000" dirty="0" smtClean="0">
              <a:ea typeface="Cambria" panose="02040503050406030204" pitchFamily="18" charset="0"/>
            </a:endParaRPr>
          </a:p>
          <a:p>
            <a:r>
              <a:rPr lang="hr-HR" sz="2000" dirty="0" smtClean="0">
                <a:ea typeface="Cambria" panose="02040503050406030204" pitchFamily="18" charset="0"/>
              </a:rPr>
              <a:t>Sadržaj </a:t>
            </a:r>
            <a:r>
              <a:rPr lang="hr-HR" sz="2000" dirty="0">
                <a:ea typeface="Cambria" panose="02040503050406030204" pitchFamily="18" charset="0"/>
              </a:rPr>
              <a:t>ovih materijala ne odražava službeno mišljenje Nacionalne zaklade za razvoj civilnog društva. </a:t>
            </a:r>
          </a:p>
          <a:p>
            <a:endParaRPr lang="hr-HR" sz="2000" dirty="0">
              <a:ea typeface="Cambria" panose="02040503050406030204" pitchFamily="18" charset="0"/>
            </a:endParaRPr>
          </a:p>
          <a:p>
            <a:r>
              <a:rPr lang="hr-HR" sz="2000" dirty="0">
                <a:ea typeface="Cambria" panose="02040503050406030204" pitchFamily="18" charset="0"/>
              </a:rPr>
              <a:t>Za informacije i stavove izražene u ovim materijalima odgovorna je isključivo autorica. </a:t>
            </a:r>
          </a:p>
        </p:txBody>
      </p:sp>
    </p:spTree>
    <p:extLst>
      <p:ext uri="{BB962C8B-B14F-4D97-AF65-F5344CB8AC3E}">
        <p14:creationId xmlns:p14="http://schemas.microsoft.com/office/powerpoint/2010/main" val="4231761722"/>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pPr marL="0" indent="0" algn="ctr">
              <a:buNone/>
            </a:pPr>
            <a:endParaRPr lang="hr-HR" sz="3800" dirty="0" smtClean="0">
              <a:effectLst>
                <a:outerShdw blurRad="38100" dist="38100" dir="2700000" algn="tl">
                  <a:srgbClr val="000000">
                    <a:alpha val="43137"/>
                  </a:srgbClr>
                </a:outerShdw>
              </a:effectLst>
            </a:endParaRPr>
          </a:p>
          <a:p>
            <a:pPr marL="0" indent="0" algn="ctr">
              <a:buNone/>
            </a:pPr>
            <a:endParaRPr lang="hr-HR" sz="3800" dirty="0">
              <a:effectLst>
                <a:outerShdw blurRad="38100" dist="38100" dir="2700000" algn="tl">
                  <a:srgbClr val="000000">
                    <a:alpha val="43137"/>
                  </a:srgbClr>
                </a:outerShdw>
              </a:effectLst>
            </a:endParaRPr>
          </a:p>
          <a:p>
            <a:pPr marL="0" indent="0" algn="ctr">
              <a:buNone/>
            </a:pPr>
            <a:endParaRPr lang="hr-HR" sz="3800" dirty="0" smtClean="0">
              <a:effectLst>
                <a:outerShdw blurRad="38100" dist="38100" dir="2700000" algn="tl">
                  <a:srgbClr val="000000">
                    <a:alpha val="43137"/>
                  </a:srgbClr>
                </a:outerShdw>
              </a:effectLst>
            </a:endParaRPr>
          </a:p>
          <a:p>
            <a:pPr marL="0" indent="0" algn="ctr">
              <a:buNone/>
            </a:pPr>
            <a:r>
              <a:rPr lang="hr-HR" sz="3800" dirty="0" smtClean="0">
                <a:effectLst>
                  <a:outerShdw blurRad="38100" dist="38100" dir="2700000" algn="tl">
                    <a:srgbClr val="000000">
                      <a:alpha val="43137"/>
                    </a:srgbClr>
                  </a:outerShdw>
                </a:effectLst>
              </a:rPr>
              <a:t>HVALA NA PAŽNJI!</a:t>
            </a:r>
            <a:endParaRPr lang="hr-HR" sz="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39855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24422" y="901875"/>
            <a:ext cx="10198274" cy="5296004"/>
          </a:xfrm>
        </p:spPr>
        <p:txBody>
          <a:bodyPr>
            <a:normAutofit/>
          </a:bodyPr>
          <a:lstStyle/>
          <a:p>
            <a:pPr marL="0" indent="0">
              <a:buNone/>
            </a:pPr>
            <a:endParaRPr lang="hr-HR" sz="2400" dirty="0" smtClean="0"/>
          </a:p>
          <a:p>
            <a:pPr marL="0" indent="0">
              <a:buNone/>
            </a:pPr>
            <a:endParaRPr lang="hr-HR" sz="2400" dirty="0"/>
          </a:p>
        </p:txBody>
      </p:sp>
      <p:sp>
        <p:nvSpPr>
          <p:cNvPr id="6" name="Suza 5"/>
          <p:cNvSpPr/>
          <p:nvPr/>
        </p:nvSpPr>
        <p:spPr>
          <a:xfrm>
            <a:off x="754693" y="2292264"/>
            <a:ext cx="2514600" cy="209184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a:t>Što trebam uvijek nositi sa sobom u prirodu? </a:t>
            </a:r>
          </a:p>
        </p:txBody>
      </p:sp>
      <p:sp>
        <p:nvSpPr>
          <p:cNvPr id="7" name="Suza 6"/>
          <p:cNvSpPr/>
          <p:nvPr/>
        </p:nvSpPr>
        <p:spPr>
          <a:xfrm>
            <a:off x="4969177" y="2292263"/>
            <a:ext cx="2572534" cy="209184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t>Kako se snaći ako se izgubim</a:t>
            </a:r>
            <a:r>
              <a:rPr lang="hr-HR" b="1" dirty="0"/>
              <a:t>?</a:t>
            </a:r>
          </a:p>
        </p:txBody>
      </p:sp>
      <p:sp>
        <p:nvSpPr>
          <p:cNvPr id="8" name="Suza 7"/>
          <p:cNvSpPr/>
          <p:nvPr/>
        </p:nvSpPr>
        <p:spPr>
          <a:xfrm>
            <a:off x="8981162" y="2292263"/>
            <a:ext cx="2527646" cy="2192055"/>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a:t>Kako ću preživjeti noć na otvorenom?</a:t>
            </a:r>
          </a:p>
        </p:txBody>
      </p:sp>
    </p:spTree>
    <p:extLst>
      <p:ext uri="{BB962C8B-B14F-4D97-AF65-F5344CB8AC3E}">
        <p14:creationId xmlns:p14="http://schemas.microsoft.com/office/powerpoint/2010/main" val="386082320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ravokutnik 10">
            <a:extLst>
              <a:ext uri="{FF2B5EF4-FFF2-40B4-BE49-F238E27FC236}">
                <a16:creationId xmlns:a16="http://schemas.microsoft.com/office/drawing/2014/main" id="{AB763E74-B111-4F0A-990A-DC546EDB60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hr-HR" dirty="0"/>
          </a:p>
        </p:txBody>
      </p:sp>
      <p:sp>
        <p:nvSpPr>
          <p:cNvPr id="13" name="Pravokutnik 12">
            <a:extLst>
              <a:ext uri="{FF2B5EF4-FFF2-40B4-BE49-F238E27FC236}">
                <a16:creationId xmlns:a16="http://schemas.microsoft.com/office/drawing/2014/main" id="{59261977-BEC4-4705-BB60-C4C0C74711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useBgFill="1">
        <p:nvSpPr>
          <p:cNvPr id="15" name="Pravokutnik 14">
            <a:extLst>
              <a:ext uri="{FF2B5EF4-FFF2-40B4-BE49-F238E27FC236}">
                <a16:creationId xmlns:a16="http://schemas.microsoft.com/office/drawing/2014/main" id="{E61F1EFE-E608-4FCB-8DBB-12FA3AC1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Pravokutnik 16">
            <a:extLst>
              <a:ext uri="{FF2B5EF4-FFF2-40B4-BE49-F238E27FC236}">
                <a16:creationId xmlns:a16="http://schemas.microsoft.com/office/drawing/2014/main" id="{4C7DD595-7EA3-45FF-B181-2B606353F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Pravokutnik 18">
            <a:extLst>
              <a:ext uri="{FF2B5EF4-FFF2-40B4-BE49-F238E27FC236}">
                <a16:creationId xmlns:a16="http://schemas.microsoft.com/office/drawing/2014/main" id="{848B10FE-6408-43F6-9A62-B98F2DB0FF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p:cNvSpPr>
            <a:spLocks noGrp="1"/>
          </p:cNvSpPr>
          <p:nvPr>
            <p:ph idx="1"/>
          </p:nvPr>
        </p:nvSpPr>
        <p:spPr>
          <a:xfrm>
            <a:off x="805976" y="809243"/>
            <a:ext cx="6746603" cy="5405291"/>
          </a:xfrm>
        </p:spPr>
        <p:txBody>
          <a:bodyPr>
            <a:noAutofit/>
          </a:bodyPr>
          <a:lstStyle/>
          <a:p>
            <a:r>
              <a:rPr lang="hr-HR" sz="1900" dirty="0"/>
              <a:t>Ljeti nas priroda zove na kojekakve pustolovine, no usprkos toplom vremenu, začas može doći do problema. </a:t>
            </a:r>
          </a:p>
          <a:p>
            <a:r>
              <a:rPr lang="hr-HR" sz="1900" dirty="0"/>
              <a:t>Naizgled obična šetnja u neprimjerenoj odjeći i obući može nam poremetiti planove i dovesti nas u loše raspoloženje, kao npr. </a:t>
            </a:r>
            <a:r>
              <a:rPr lang="hr-HR" sz="1900" dirty="0" smtClean="0"/>
              <a:t>kada </a:t>
            </a:r>
            <a:r>
              <a:rPr lang="hr-HR" sz="1900" dirty="0"/>
              <a:t>izgubimo orijentaciju, skrenemo s puta i izgubimo se, na kraju nas uhvati i noć, a mi ostanemo u velikim problemima. </a:t>
            </a:r>
          </a:p>
          <a:p>
            <a:r>
              <a:rPr lang="hr-HR" sz="1900" dirty="0"/>
              <a:t>Na brzinu smo dovedeni pred svršen čin, noć ćemo morati provesti vani, bez tople odjeće i postelje. Što prije prihvatimo činjenicu da smo se izgubili, bolje za nas. Potrebno je donijeti plan kako pronaći vodu, zapaliti vatru, izraditi bivak i preživjeti noć na otvorenom. </a:t>
            </a:r>
          </a:p>
          <a:p>
            <a:r>
              <a:rPr lang="hr-HR" sz="1900" dirty="0"/>
              <a:t>Predstavljamo vam dio osnovne opreme koju koristiti te koju sa sobom treba imati svaki posjetitelj prirode</a:t>
            </a:r>
          </a:p>
          <a:p>
            <a:endParaRPr lang="hr-HR" sz="1900" dirty="0"/>
          </a:p>
        </p:txBody>
      </p:sp>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1315" y="643464"/>
            <a:ext cx="3496246" cy="2334417"/>
          </a:xfrm>
          <a:prstGeom prst="rect">
            <a:avLst/>
          </a:prstGeo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1315" y="3511888"/>
            <a:ext cx="3496246" cy="2617013"/>
          </a:xfrm>
          <a:prstGeom prst="rect">
            <a:avLst/>
          </a:prstGeom>
        </p:spPr>
      </p:pic>
    </p:spTree>
    <p:extLst>
      <p:ext uri="{BB962C8B-B14F-4D97-AF65-F5344CB8AC3E}">
        <p14:creationId xmlns:p14="http://schemas.microsoft.com/office/powerpoint/2010/main" val="4112772953"/>
      </p:ext>
    </p:extLst>
  </p:cSld>
  <p:clrMapOvr>
    <a:overrideClrMapping bg1="lt1" tx1="dk1" bg2="lt2" tx2="dk2" accent1="accent1" accent2="accent2" accent3="accent3" accent4="accent4" accent5="accent5" accent6="accent6" hlink="hlink" folHlink="folHlink"/>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sz="half" idx="1"/>
          </p:nvPr>
        </p:nvGraphicFramePr>
        <p:xfrm>
          <a:off x="1066800" y="3925389"/>
          <a:ext cx="4754563" cy="104184"/>
        </p:xfrm>
        <a:graphic>
          <a:graphicData uri="http://schemas.openxmlformats.org/drawingml/2006/table">
            <a:tbl>
              <a:tblPr/>
              <a:tblGrid>
                <a:gridCol w="4754563">
                  <a:extLst>
                    <a:ext uri="{9D8B030D-6E8A-4147-A177-3AD203B41FA5}">
                      <a16:colId xmlns:a16="http://schemas.microsoft.com/office/drawing/2014/main" val="3634934563"/>
                    </a:ext>
                  </a:extLst>
                </a:gridCol>
              </a:tblGrid>
              <a:tr h="100854">
                <a:tc>
                  <a:txBody>
                    <a:bodyPr/>
                    <a:lstStyle/>
                    <a:p>
                      <a:pPr algn="ctr" fontAlgn="t"/>
                      <a:endParaRPr lang="hr-HR" sz="400" dirty="0">
                        <a:effectLst/>
                      </a:endParaRPr>
                    </a:p>
                  </a:txBody>
                  <a:tcPr marL="43223" marR="43223" marT="21612" marB="21612">
                    <a:lnL>
                      <a:noFill/>
                    </a:lnL>
                    <a:lnR>
                      <a:noFill/>
                    </a:lnR>
                    <a:lnT>
                      <a:noFill/>
                    </a:lnT>
                    <a:lnB>
                      <a:noFill/>
                    </a:lnB>
                  </a:tcPr>
                </a:tc>
                <a:extLst>
                  <a:ext uri="{0D108BD9-81ED-4DB2-BD59-A6C34878D82A}">
                    <a16:rowId xmlns:a16="http://schemas.microsoft.com/office/drawing/2014/main" val="487477312"/>
                  </a:ext>
                </a:extLst>
              </a:tr>
            </a:tbl>
          </a:graphicData>
        </a:graphic>
      </p:graphicFrame>
      <p:sp>
        <p:nvSpPr>
          <p:cNvPr id="4" name="Rezervirano mjesto sadržaja 3"/>
          <p:cNvSpPr>
            <a:spLocks noGrp="1"/>
          </p:cNvSpPr>
          <p:nvPr>
            <p:ph sz="half" idx="2"/>
          </p:nvPr>
        </p:nvSpPr>
        <p:spPr>
          <a:xfrm>
            <a:off x="1615858" y="1960324"/>
            <a:ext cx="8004131" cy="4042148"/>
          </a:xfrm>
        </p:spPr>
        <p:txBody>
          <a:bodyPr>
            <a:noAutofit/>
          </a:bodyPr>
          <a:lstStyle/>
          <a:p>
            <a:r>
              <a:rPr lang="hr-HR" sz="2200" dirty="0"/>
              <a:t>U osnovnu opremu spadaju </a:t>
            </a:r>
            <a:r>
              <a:rPr lang="hr-HR" sz="2200" dirty="0" smtClean="0"/>
              <a:t>različita </a:t>
            </a:r>
            <a:r>
              <a:rPr lang="hr-HR" sz="2200" dirty="0"/>
              <a:t>kresiva, vjetrootporne i vodootporne šibice, džepni nož i mobilni telefon. </a:t>
            </a:r>
            <a:endParaRPr lang="hr-HR" sz="2200" dirty="0" smtClean="0"/>
          </a:p>
          <a:p>
            <a:pPr marL="0" indent="0">
              <a:buNone/>
            </a:pPr>
            <a:endParaRPr lang="hr-HR" sz="2200" dirty="0" smtClean="0"/>
          </a:p>
          <a:p>
            <a:r>
              <a:rPr lang="hr-HR" sz="2200" dirty="0" smtClean="0"/>
              <a:t>Komad </a:t>
            </a:r>
            <a:r>
              <a:rPr lang="hr-HR" sz="2200" dirty="0"/>
              <a:t>užeta </a:t>
            </a:r>
            <a:r>
              <a:rPr lang="hr-HR" sz="2200" dirty="0" smtClean="0"/>
              <a:t>ispleten </a:t>
            </a:r>
            <a:r>
              <a:rPr lang="hr-HR" sz="2200" dirty="0"/>
              <a:t>na etuiju džepnog nožića, za nuždu možemo upotrijebiti vezice, a to možemo učiniti i iz materijala kojeg pronađemo u šumi. </a:t>
            </a:r>
            <a:br>
              <a:rPr lang="hr-HR" sz="2200" dirty="0"/>
            </a:br>
            <a:endParaRPr lang="hr-HR" sz="2200" dirty="0"/>
          </a:p>
        </p:txBody>
      </p:sp>
      <p:sp>
        <p:nvSpPr>
          <p:cNvPr id="6" name="Rectangle 1"/>
          <p:cNvSpPr>
            <a:spLocks noGrp="1" noChangeArrowheads="1"/>
          </p:cNvSpPr>
          <p:nvPr>
            <p:ph type="title"/>
          </p:nvPr>
        </p:nvSpPr>
        <p:spPr bwMode="auto">
          <a:xfrm>
            <a:off x="1066799" y="638207"/>
            <a:ext cx="10219152" cy="124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0" tIns="158700" rIns="63480" bIns="1587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3000" b="1" i="0" u="none" strike="noStrike" cap="none" normalizeH="0" baseline="0" dirty="0" smtClean="0">
                <a:ln>
                  <a:noFill/>
                </a:ln>
                <a:effectLst/>
                <a:latin typeface="Roboto Slab"/>
              </a:rPr>
              <a:t>   </a:t>
            </a:r>
            <a:r>
              <a:rPr kumimoji="0" lang="sr-Latn-RS" altLang="sr-Latn-RS" sz="3000" b="1" i="0" u="none" strike="noStrike" cap="none" normalizeH="0" baseline="0" dirty="0" smtClean="0">
                <a:ln>
                  <a:noFill/>
                </a:ln>
                <a:effectLst/>
              </a:rPr>
              <a:t>Osnovna oprema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sr-Latn-RS" altLang="sr-Latn-RS" sz="3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359316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642594"/>
            <a:ext cx="10058400" cy="735269"/>
          </a:xfrm>
        </p:spPr>
        <p:txBody>
          <a:bodyPr>
            <a:normAutofit/>
          </a:bodyPr>
          <a:lstStyle/>
          <a:p>
            <a:pPr algn="ctr"/>
            <a:r>
              <a:rPr lang="hr-HR" sz="3000" b="1" dirty="0"/>
              <a:t>Obavijest o odlasku</a:t>
            </a:r>
            <a:endParaRPr lang="hr-HR" sz="3000" dirty="0"/>
          </a:p>
        </p:txBody>
      </p:sp>
      <p:sp>
        <p:nvSpPr>
          <p:cNvPr id="3" name="Rezervirano mjesto sadržaja 2"/>
          <p:cNvSpPr>
            <a:spLocks noGrp="1"/>
          </p:cNvSpPr>
          <p:nvPr>
            <p:ph sz="half" idx="1"/>
          </p:nvPr>
        </p:nvSpPr>
        <p:spPr>
          <a:xfrm>
            <a:off x="926927" y="1678488"/>
            <a:ext cx="9795352" cy="4296427"/>
          </a:xfrm>
        </p:spPr>
        <p:txBody>
          <a:bodyPr>
            <a:noAutofit/>
          </a:bodyPr>
          <a:lstStyle/>
          <a:p>
            <a:r>
              <a:rPr lang="hr-HR" sz="2200" dirty="0"/>
              <a:t>Prije nego što se uputimo u prirodu, uvijek ćemo nekoga obavijestiti. Spomenimo teren po kojemu ćemo se kretati, koliko dugo nas neće biti, što planiramo. Te informacije mogu biti ključne ukoliko naletimo na probleme. Ukoliko dođe do potražne akcije ili akcije spašavanja, podaci koje smo ostavili poznanicima ili prijateljima uvelike doprinose uspješnosti traganja i posljedično, spašavanja</a:t>
            </a:r>
            <a:r>
              <a:rPr lang="hr-HR" sz="2200" dirty="0" smtClean="0"/>
              <a:t>.</a:t>
            </a:r>
          </a:p>
          <a:p>
            <a:pPr marL="0" indent="0">
              <a:buNone/>
            </a:pPr>
            <a:endParaRPr lang="hr-HR" sz="2200" dirty="0"/>
          </a:p>
          <a:p>
            <a:r>
              <a:rPr lang="hr-HR" sz="2200" dirty="0" smtClean="0"/>
              <a:t>Još bolja situacija je ako smo u paru, komunikacija jako puno znači, a više glava više i zna i na kraju, pomoć prijatelja u akciji spašavanja uvijek je dobrodošla. </a:t>
            </a:r>
            <a:endParaRPr lang="hr-HR" sz="2200" dirty="0"/>
          </a:p>
        </p:txBody>
      </p:sp>
    </p:spTree>
    <p:extLst>
      <p:ext uri="{BB962C8B-B14F-4D97-AF65-F5344CB8AC3E}">
        <p14:creationId xmlns:p14="http://schemas.microsoft.com/office/powerpoint/2010/main" val="4048848277"/>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9139" y="642595"/>
            <a:ext cx="10434181" cy="522326"/>
          </a:xfrm>
        </p:spPr>
        <p:txBody>
          <a:bodyPr>
            <a:normAutofit/>
          </a:bodyPr>
          <a:lstStyle/>
          <a:p>
            <a:pPr algn="ctr"/>
            <a:r>
              <a:rPr lang="hr-HR" sz="3000" b="1" dirty="0"/>
              <a:t>Označavanje puta</a:t>
            </a:r>
            <a:endParaRPr lang="hr-HR" sz="3000" dirty="0"/>
          </a:p>
        </p:txBody>
      </p:sp>
      <p:sp>
        <p:nvSpPr>
          <p:cNvPr id="3" name="Rezervirano mjesto sadržaja 2"/>
          <p:cNvSpPr>
            <a:spLocks noGrp="1"/>
          </p:cNvSpPr>
          <p:nvPr>
            <p:ph sz="half" idx="1"/>
          </p:nvPr>
        </p:nvSpPr>
        <p:spPr>
          <a:xfrm>
            <a:off x="513568" y="1365336"/>
            <a:ext cx="8630432" cy="4897677"/>
          </a:xfrm>
        </p:spPr>
        <p:txBody>
          <a:bodyPr>
            <a:noAutofit/>
          </a:bodyPr>
          <a:lstStyle/>
          <a:p>
            <a:r>
              <a:rPr lang="hr-HR" sz="2200" dirty="0"/>
              <a:t>Prilikom boravka u prirodi, kada beremo gljive, borovnice ili kestenje može nam se dogoditi da skrenemo s puta i izgubimo se. Ako ne poznajemo teren potrebna je dodatna pozornost u opažanju prirode te označavamo put granama ili kamenjem. </a:t>
            </a:r>
            <a:endParaRPr lang="hr-HR" sz="2200" dirty="0" smtClean="0"/>
          </a:p>
          <a:p>
            <a:r>
              <a:rPr lang="hr-HR" sz="2200" dirty="0" smtClean="0"/>
              <a:t>Znak </a:t>
            </a:r>
            <a:r>
              <a:rPr lang="hr-HR" sz="2200" dirty="0"/>
              <a:t>možemo napraviti i u blatu, a za lakšu orijentaciju odredit ćemo orijentire - statične točke koje se ne miču; npr. veća stabla ili vrhovi planina koje vidimo. Takvi objekti su nam od ključne važnosti za povratak na ishodišnu točku. Čak i na domaćem terenu treba biti dosljedan i pažljiv; uvriježeno je mišljenje: "Ovaj teren poznajem kao svoj džep i ništa mi se ne može dogoditi!" Spusti se magla i ranije znani okoliš i priroda postanu nam tuđi. Ako nas u šumi uhvati magla, okolina je posvuda gotovo jednaka!</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849" y="1164921"/>
            <a:ext cx="1715468" cy="2287291"/>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849" y="3883068"/>
            <a:ext cx="1715468" cy="2286397"/>
          </a:xfrm>
          <a:prstGeom prst="rect">
            <a:avLst/>
          </a:prstGeom>
        </p:spPr>
      </p:pic>
    </p:spTree>
    <p:extLst>
      <p:ext uri="{BB962C8B-B14F-4D97-AF65-F5344CB8AC3E}">
        <p14:creationId xmlns:p14="http://schemas.microsoft.com/office/powerpoint/2010/main" val="2811878873"/>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2602" y="642595"/>
            <a:ext cx="9995771" cy="547378"/>
          </a:xfrm>
        </p:spPr>
        <p:txBody>
          <a:bodyPr>
            <a:normAutofit/>
          </a:bodyPr>
          <a:lstStyle/>
          <a:p>
            <a:r>
              <a:rPr lang="hr-HR" sz="3000" b="1" dirty="0" smtClean="0"/>
              <a:t>Kad se izgubimo                                Voda</a:t>
            </a:r>
            <a:endParaRPr lang="hr-HR" sz="3000" b="1" dirty="0"/>
          </a:p>
        </p:txBody>
      </p:sp>
      <p:sp>
        <p:nvSpPr>
          <p:cNvPr id="3" name="Rezervirano mjesto sadržaja 2"/>
          <p:cNvSpPr>
            <a:spLocks noGrp="1"/>
          </p:cNvSpPr>
          <p:nvPr>
            <p:ph sz="half" idx="1"/>
          </p:nvPr>
        </p:nvSpPr>
        <p:spPr>
          <a:xfrm>
            <a:off x="826718" y="1528175"/>
            <a:ext cx="4994962" cy="4323985"/>
          </a:xfrm>
        </p:spPr>
        <p:txBody>
          <a:bodyPr>
            <a:noAutofit/>
          </a:bodyPr>
          <a:lstStyle/>
          <a:p>
            <a:r>
              <a:rPr lang="hr-HR" sz="2200" dirty="0"/>
              <a:t>Ako se nađemo u situaciji da ne znamo kako naprijed ili natrag, ne možemo pronaći put i svoje orijentire, moramo si priznati da smo se izgubili. Neka nas ne hvata panika. </a:t>
            </a:r>
            <a:r>
              <a:rPr lang="hr-HR" sz="2200" dirty="0" smtClean="0"/>
              <a:t>Izradit </a:t>
            </a:r>
            <a:r>
              <a:rPr lang="hr-HR" sz="2200" dirty="0"/>
              <a:t>ćemo nacrt, kako se spasiti iz nastale situacije, kamo ćemo poći u potragu za pitkom vodom, kako ćemo naložiti vatru ako će biti potrebno provesti noć na otvorenom.</a:t>
            </a:r>
            <a:br>
              <a:rPr lang="hr-HR" sz="2200" dirty="0"/>
            </a:br>
            <a:endParaRPr lang="hr-HR" sz="2200" dirty="0"/>
          </a:p>
        </p:txBody>
      </p:sp>
      <p:sp>
        <p:nvSpPr>
          <p:cNvPr id="4" name="Rezervirano mjesto sadržaja 3"/>
          <p:cNvSpPr>
            <a:spLocks noGrp="1"/>
          </p:cNvSpPr>
          <p:nvPr>
            <p:ph sz="half" idx="2"/>
          </p:nvPr>
        </p:nvSpPr>
        <p:spPr>
          <a:xfrm>
            <a:off x="6212910" y="1653436"/>
            <a:ext cx="4912290" cy="4198724"/>
          </a:xfrm>
        </p:spPr>
        <p:txBody>
          <a:bodyPr>
            <a:noAutofit/>
          </a:bodyPr>
          <a:lstStyle/>
          <a:p>
            <a:r>
              <a:rPr lang="hr-HR" sz="2200" dirty="0"/>
              <a:t>Pitku vodu lako ćemo pronaći ako na nju naletimo neposredno, npr. na izvor ili potok. Kišnica je pitka ako ne stoji dugo. Pronaći ćemo kakvu lokvu, udubinu, akumulira se i u šupljinama stabala i većim stijenama koje imaju kakvu udubinu. Ipak, prije nego što se odlučimo popiti ovakvu vodu, budimo oprezni zbog prisutnosti bakterija. Vodu ćemo dobiti i pomoću jutarnje rose, magle...</a:t>
            </a:r>
            <a:br>
              <a:rPr lang="hr-HR" sz="2200" dirty="0"/>
            </a:br>
            <a:endParaRPr lang="hr-HR" sz="22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324" y="5031817"/>
            <a:ext cx="1966586" cy="1377652"/>
          </a:xfrm>
          <a:prstGeom prst="rect">
            <a:avLst/>
          </a:prstGeom>
        </p:spPr>
      </p:pic>
    </p:spTree>
    <p:extLst>
      <p:ext uri="{BB962C8B-B14F-4D97-AF65-F5344CB8AC3E}">
        <p14:creationId xmlns:p14="http://schemas.microsoft.com/office/powerpoint/2010/main" val="286844272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6718" y="642595"/>
            <a:ext cx="10298482" cy="635060"/>
          </a:xfrm>
        </p:spPr>
        <p:txBody>
          <a:bodyPr>
            <a:normAutofit/>
          </a:bodyPr>
          <a:lstStyle/>
          <a:p>
            <a:r>
              <a:rPr lang="hr-HR" sz="3000" b="1" dirty="0" smtClean="0"/>
              <a:t>        Vatra                                             Bivak</a:t>
            </a:r>
            <a:endParaRPr lang="hr-HR" sz="3000" dirty="0"/>
          </a:p>
        </p:txBody>
      </p:sp>
      <p:sp>
        <p:nvSpPr>
          <p:cNvPr id="3" name="Rezervirano mjesto sadržaja 2"/>
          <p:cNvSpPr>
            <a:spLocks noGrp="1"/>
          </p:cNvSpPr>
          <p:nvPr>
            <p:ph sz="half" idx="1"/>
          </p:nvPr>
        </p:nvSpPr>
        <p:spPr>
          <a:xfrm>
            <a:off x="551145" y="1139869"/>
            <a:ext cx="5523978" cy="5336088"/>
          </a:xfrm>
        </p:spPr>
        <p:txBody>
          <a:bodyPr>
            <a:noAutofit/>
          </a:bodyPr>
          <a:lstStyle/>
          <a:p>
            <a:r>
              <a:rPr lang="hr-HR" sz="2000" dirty="0"/>
              <a:t>Najmanje ćemo vremena potrošiti na loženje vatre pomoću šibica ili kresiva. Specijalizirane su šibice otporne na sve vremenske uvjete, čak odlično gore i pri jakom vjetru ili u mokrim uvjetima. Dobrom pripremom goriva i sredstava za gorenje možemo lako </a:t>
            </a:r>
            <a:r>
              <a:rPr lang="hr-HR" sz="2000" dirty="0" smtClean="0"/>
              <a:t>naložiti </a:t>
            </a:r>
            <a:r>
              <a:rPr lang="hr-HR" sz="2000" dirty="0"/>
              <a:t>dobru </a:t>
            </a:r>
            <a:r>
              <a:rPr lang="hr-HR" sz="2000" dirty="0" smtClean="0"/>
              <a:t>vatru. </a:t>
            </a:r>
            <a:r>
              <a:rPr lang="hr-HR" sz="2000" dirty="0"/>
              <a:t>Kao gorivo koristim uglavnom suhu travu, vanjski sloj brezove kore i tanke smrekove iglice. Vatru ćemo održavati čitavu noć kako bi nas zaobilazile divlje životinje, grijala nas, a tako smo puno vidljiviji ukoliko nas traže.</a:t>
            </a:r>
          </a:p>
        </p:txBody>
      </p:sp>
      <p:sp>
        <p:nvSpPr>
          <p:cNvPr id="4" name="Rezervirano mjesto sadržaja 3"/>
          <p:cNvSpPr>
            <a:spLocks noGrp="1"/>
          </p:cNvSpPr>
          <p:nvPr>
            <p:ph sz="half" idx="2"/>
          </p:nvPr>
        </p:nvSpPr>
        <p:spPr>
          <a:xfrm>
            <a:off x="6075123" y="1139869"/>
            <a:ext cx="5050077" cy="4712291"/>
          </a:xfrm>
        </p:spPr>
        <p:txBody>
          <a:bodyPr>
            <a:normAutofit/>
          </a:bodyPr>
          <a:lstStyle/>
          <a:p>
            <a:r>
              <a:rPr lang="hr-HR" sz="2000" dirty="0"/>
              <a:t>Bivak ćemo napraviti pomoću materijala kojega pronađemo na terenu. Osnovu radimo iz snažnih grana kojih je po našim šumama puno. Krov izradimo od smrekovih, borovih grana, paprati ili mahovine. Na tlo ćemo staviti suhu travu, lišće ili paprat. Sklonište izrađujemo tako da nam bude što udobnije. Možemo pronaći i kakav prirodni zaklon npr. rupu, stijenski prevjes ili srušeno drvo koje možemo pretvoriti u odličan </a:t>
            </a:r>
            <a:r>
              <a:rPr lang="hr-HR" sz="2000" dirty="0" smtClean="0"/>
              <a:t>bivak.</a:t>
            </a:r>
            <a:endParaRPr lang="hr-HR" sz="20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616" y="4943630"/>
            <a:ext cx="1929009" cy="1446757"/>
          </a:xfrm>
          <a:prstGeom prst="rect">
            <a:avLst/>
          </a:prstGeo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103" y="4906922"/>
            <a:ext cx="1590089" cy="1483465"/>
          </a:xfrm>
          <a:prstGeom prst="rect">
            <a:avLst/>
          </a:prstGeom>
        </p:spPr>
      </p:pic>
    </p:spTree>
    <p:extLst>
      <p:ext uri="{BB962C8B-B14F-4D97-AF65-F5344CB8AC3E}">
        <p14:creationId xmlns:p14="http://schemas.microsoft.com/office/powerpoint/2010/main" val="314764008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864524" y="656705"/>
            <a:ext cx="4957156" cy="5195455"/>
          </a:xfrm>
        </p:spPr>
        <p:txBody>
          <a:bodyPr>
            <a:normAutofit fontScale="92500"/>
          </a:bodyPr>
          <a:lstStyle/>
          <a:p>
            <a:pPr marL="0" indent="0" algn="ctr">
              <a:buNone/>
            </a:pPr>
            <a:r>
              <a:rPr lang="hr-HR" sz="4100" dirty="0" smtClean="0"/>
              <a:t>ZAKLJUČAK</a:t>
            </a:r>
          </a:p>
          <a:p>
            <a:pPr marL="0" indent="0" algn="ctr">
              <a:buNone/>
            </a:pPr>
            <a:endParaRPr lang="hr-HR" dirty="0"/>
          </a:p>
          <a:p>
            <a:pPr marL="0" indent="0">
              <a:buNone/>
            </a:pPr>
            <a:endParaRPr lang="hr-HR" sz="2200" dirty="0" smtClean="0"/>
          </a:p>
          <a:p>
            <a:pPr marL="0" indent="0">
              <a:buNone/>
            </a:pPr>
            <a:r>
              <a:rPr lang="hr-HR" sz="2200" dirty="0" smtClean="0"/>
              <a:t>Priroda </a:t>
            </a:r>
            <a:r>
              <a:rPr lang="hr-HR" sz="2200" dirty="0"/>
              <a:t>nam nudi zaista mnogo. </a:t>
            </a:r>
            <a:endParaRPr lang="hr-HR" sz="2200" dirty="0" smtClean="0"/>
          </a:p>
          <a:p>
            <a:pPr marL="0" indent="0">
              <a:buNone/>
            </a:pPr>
            <a:r>
              <a:rPr lang="hr-HR" sz="2200" dirty="0" smtClean="0"/>
              <a:t>Ponekad </a:t>
            </a:r>
            <a:r>
              <a:rPr lang="hr-HR" sz="2200" dirty="0"/>
              <a:t>nam pokazuje svoju punu snagu, pokazuje nam što može sistem koji je nastajao kroz tisućljeća. Tada vidimo koliko smo zaista maleni i nemoćni u usporedbi s našom majkom prirodom</a:t>
            </a:r>
            <a:r>
              <a:rPr lang="hr-HR" sz="2200" dirty="0" smtClean="0"/>
              <a:t>.</a:t>
            </a:r>
          </a:p>
          <a:p>
            <a:pPr marL="0" indent="0">
              <a:buNone/>
            </a:pPr>
            <a:r>
              <a:rPr lang="hr-HR" sz="2200" dirty="0" smtClean="0"/>
              <a:t>Ipak </a:t>
            </a:r>
            <a:r>
              <a:rPr lang="hr-HR" sz="2200" dirty="0"/>
              <a:t>s osnovnom opremom koju imamo uvijek sa sobom, možemo se pobrinuti da postanemo dio prirode, da nam je lijepo i što </a:t>
            </a:r>
            <a:r>
              <a:rPr lang="hr-HR" sz="2200" dirty="0" smtClean="0"/>
              <a:t>udobnije.</a:t>
            </a:r>
            <a:endParaRPr lang="hr-HR" sz="22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350" y="1052186"/>
            <a:ext cx="3209323" cy="2124923"/>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349" y="3875796"/>
            <a:ext cx="3209323" cy="2140807"/>
          </a:xfrm>
          <a:prstGeom prst="rect">
            <a:avLst/>
          </a:prstGeom>
        </p:spPr>
      </p:pic>
    </p:spTree>
    <p:extLst>
      <p:ext uri="{BB962C8B-B14F-4D97-AF65-F5344CB8AC3E}">
        <p14:creationId xmlns:p14="http://schemas.microsoft.com/office/powerpoint/2010/main" val="3219413179"/>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u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2.xml><?xml version="1.0" encoding="utf-8"?>
<ds:datastoreItem xmlns:ds="http://schemas.openxmlformats.org/officeDocument/2006/customXml" ds:itemID="{12C0DB4D-BE53-4100-8A0D-CEFB2E48282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Dizajn vrsta Savon</Template>
  <TotalTime>0</TotalTime>
  <Words>878</Words>
  <Application>Microsoft Office PowerPoint</Application>
  <PresentationFormat>Široki zaslon</PresentationFormat>
  <Paragraphs>44</Paragraphs>
  <Slides>11</Slides>
  <Notes>2</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11</vt:i4>
      </vt:variant>
    </vt:vector>
  </HeadingPairs>
  <TitlesOfParts>
    <vt:vector size="17" baseType="lpstr">
      <vt:lpstr>Arial</vt:lpstr>
      <vt:lpstr>Calibri</vt:lpstr>
      <vt:lpstr>Cambria</vt:lpstr>
      <vt:lpstr>Century Gothic</vt:lpstr>
      <vt:lpstr>Roboto Slab</vt:lpstr>
      <vt:lpstr>Sapun</vt:lpstr>
      <vt:lpstr>Mala škola preživljavanja u prirodi</vt:lpstr>
      <vt:lpstr>PowerPoint prezentacija</vt:lpstr>
      <vt:lpstr>PowerPoint prezentacija</vt:lpstr>
      <vt:lpstr>   Osnovna oprema </vt:lpstr>
      <vt:lpstr>Obavijest o odlasku</vt:lpstr>
      <vt:lpstr>Označavanje puta</vt:lpstr>
      <vt:lpstr>Kad se izgubimo                                Voda</vt:lpstr>
      <vt:lpstr>        Vatra                                             Bivak</vt:lpstr>
      <vt:lpstr>PowerPoint prezentacija</vt:lpstr>
      <vt:lpstr>LITERATURA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2020-07-27T11:58:53Z</dcterms:created>
  <dcterms:modified xsi:type="dcterms:W3CDTF">2022-08-17T07:45:14Z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