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7" r:id="rId8"/>
    <p:sldId id="264" r:id="rId9"/>
    <p:sldId id="269" r:id="rId10"/>
    <p:sldId id="265" r:id="rId11"/>
    <p:sldId id="266" r:id="rId12"/>
    <p:sldId id="259" r:id="rId13"/>
    <p:sldId id="270" r:id="rId14"/>
    <p:sldId id="272" r:id="rId15"/>
    <p:sldId id="268" r:id="rId16"/>
    <p:sldId id="294" r:id="rId17"/>
    <p:sldId id="295" r:id="rId18"/>
    <p:sldId id="271" r:id="rId19"/>
    <p:sldId id="283" r:id="rId20"/>
    <p:sldId id="277" r:id="rId21"/>
    <p:sldId id="260" r:id="rId22"/>
    <p:sldId id="278" r:id="rId23"/>
    <p:sldId id="279" r:id="rId24"/>
    <p:sldId id="280" r:id="rId25"/>
    <p:sldId id="276" r:id="rId26"/>
    <p:sldId id="281" r:id="rId27"/>
    <p:sldId id="282" r:id="rId28"/>
    <p:sldId id="284" r:id="rId29"/>
    <p:sldId id="285" r:id="rId30"/>
    <p:sldId id="287" r:id="rId31"/>
    <p:sldId id="286" r:id="rId32"/>
    <p:sldId id="288" r:id="rId33"/>
    <p:sldId id="289" r:id="rId34"/>
    <p:sldId id="290" r:id="rId35"/>
    <p:sldId id="291" r:id="rId36"/>
    <p:sldId id="292" r:id="rId37"/>
    <p:sldId id="293" r:id="rId38"/>
    <p:sldId id="273" r:id="rId39"/>
    <p:sldId id="274" r:id="rId40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25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41057-4CB4-4C43-9267-7BF5F4FE435A}" type="datetimeFigureOut">
              <a:rPr lang="hr-HR" smtClean="0"/>
              <a:t>24.11.2022.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A15CF-680C-42EE-8B22-53B2548A814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29203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41057-4CB4-4C43-9267-7BF5F4FE435A}" type="datetimeFigureOut">
              <a:rPr lang="hr-HR" smtClean="0"/>
              <a:t>24.11.2022.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A15CF-680C-42EE-8B22-53B2548A814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03970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41057-4CB4-4C43-9267-7BF5F4FE435A}" type="datetimeFigureOut">
              <a:rPr lang="hr-HR" smtClean="0"/>
              <a:t>24.11.2022.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A15CF-680C-42EE-8B22-53B2548A814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60853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41057-4CB4-4C43-9267-7BF5F4FE435A}" type="datetimeFigureOut">
              <a:rPr lang="hr-HR" smtClean="0"/>
              <a:t>24.11.2022.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A15CF-680C-42EE-8B22-53B2548A814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03629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41057-4CB4-4C43-9267-7BF5F4FE435A}" type="datetimeFigureOut">
              <a:rPr lang="hr-HR" smtClean="0"/>
              <a:t>24.11.2022.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A15CF-680C-42EE-8B22-53B2548A814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89119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41057-4CB4-4C43-9267-7BF5F4FE435A}" type="datetimeFigureOut">
              <a:rPr lang="hr-HR" smtClean="0"/>
              <a:t>24.11.2022.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A15CF-680C-42EE-8B22-53B2548A814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03655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41057-4CB4-4C43-9267-7BF5F4FE435A}" type="datetimeFigureOut">
              <a:rPr lang="hr-HR" smtClean="0"/>
              <a:t>24.11.2022.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A15CF-680C-42EE-8B22-53B2548A814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98009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41057-4CB4-4C43-9267-7BF5F4FE435A}" type="datetimeFigureOut">
              <a:rPr lang="hr-HR" smtClean="0"/>
              <a:t>24.11.2022.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A15CF-680C-42EE-8B22-53B2548A814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53039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41057-4CB4-4C43-9267-7BF5F4FE435A}" type="datetimeFigureOut">
              <a:rPr lang="hr-HR" smtClean="0"/>
              <a:t>24.11.2022.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A15CF-680C-42EE-8B22-53B2548A814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5753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41057-4CB4-4C43-9267-7BF5F4FE435A}" type="datetimeFigureOut">
              <a:rPr lang="hr-HR" smtClean="0"/>
              <a:t>24.11.2022.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A15CF-680C-42EE-8B22-53B2548A814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66263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41057-4CB4-4C43-9267-7BF5F4FE435A}" type="datetimeFigureOut">
              <a:rPr lang="hr-HR" smtClean="0"/>
              <a:t>24.11.2022.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A15CF-680C-42EE-8B22-53B2548A814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54873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41057-4CB4-4C43-9267-7BF5F4FE435A}" type="datetimeFigureOut">
              <a:rPr lang="hr-HR" smtClean="0"/>
              <a:t>24.11.2022.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A15CF-680C-42EE-8B22-53B2548A814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42358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hddr.hr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uhddr@uhddr.hr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hddr.hr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uhddr@uhddr.hr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hddr.hr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uhddr@uhddr.hr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hddr.hr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uhddr@uhddr.hr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hddr.hr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uhddr@uhddr.hr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hddr.hr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uhddr@uhddr.hr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hddr.hr/" TargetMode="External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hyperlink" Target="mailto:uhddr@uhddr.hr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hddr.hr/" TargetMode="External"/><Relationship Id="rId7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hyperlink" Target="mailto:uhddr@uhddr.hr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hddr.hr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hyperlink" Target="mailto:uhddr@uhddr.hr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hddr.hr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uhddr@uhddr.hr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hddr.hr/" TargetMode="External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hyperlink" Target="mailto:uhddr@uhddr.h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hddr.hr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uhddr@uhddr.hr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hddr.hr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uhddr@uhddr.hr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hddr.hr/" TargetMode="External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hyperlink" Target="mailto:uhddr@uhddr.hr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hddr.hr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uhddr@uhddr.hr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hddr.hr/" TargetMode="External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hyperlink" Target="mailto:uhddr@uhddr.hr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hddr.hr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uhddr@uhddr.hr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hddr.hr/" TargetMode="External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hyperlink" Target="mailto:uhddr@uhddr.hr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hddr.hr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uhddr@uhddr.hr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hyperlink" Target="http://www.uhddr.hr/" TargetMode="External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hyperlink" Target="mailto:uhddr@uhddr.hr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hddr.hr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uhddr@uhddr.hr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hyperlink" Target="http://www.uhddr.hr/" TargetMode="External"/><Relationship Id="rId7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hyperlink" Target="mailto:uhddr@uhddr.h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hddr.hr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uhddr@uhddr.hr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hddr.hr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uhddr@uhddr.hr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hddr.hr/" TargetMode="External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hyperlink" Target="mailto:uhddr@uhddr.hr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hddr.hr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uhddr@uhddr.hr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hddr.hr/" TargetMode="External"/><Relationship Id="rId7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hyperlink" Target="mailto:uhddr@uhddr.hr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hddr.hr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uhddr@uhddr.hr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hddr.hr/" TargetMode="External"/><Relationship Id="rId7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g"/><Relationship Id="rId4" Type="http://schemas.openxmlformats.org/officeDocument/2006/relationships/hyperlink" Target="mailto:uhddr@uhddr.hr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hddr.hr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uhddr@uhddr.hr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hyperlink" Target="http://www.uhddr.hr/" TargetMode="External"/><Relationship Id="rId7" Type="http://schemas.openxmlformats.org/officeDocument/2006/relationships/image" Target="../media/image4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hyperlink" Target="mailto:uhddr@uhddr.hr" TargetMode="External"/><Relationship Id="rId9" Type="http://schemas.openxmlformats.org/officeDocument/2006/relationships/image" Target="../media/image5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hddr.hr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uhddr@uhddr.hr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hddr.hr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uhddr@uhddr.hr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hddr.hr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uhddr@uhddr.hr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hddr.hr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uhddr@uhddr.hr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hddr.hr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uhddr@uhddr.hr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hyperlink" Target="http://www.uhddr.hr/" TargetMode="External"/><Relationship Id="rId7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hyperlink" Target="mailto:uhddr@uhddr.hr" TargetMode="External"/><Relationship Id="rId9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hddr.hr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uhddr@uhddr.hr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hddr.hr/" TargetMode="External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hyperlink" Target="mailto:uhddr@uhddr.h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1">
                <a:lumMod val="5000"/>
                <a:lumOff val="9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605449"/>
            <a:ext cx="9144000" cy="2528597"/>
          </a:xfrm>
        </p:spPr>
        <p:txBody>
          <a:bodyPr>
            <a:normAutofit fontScale="90000"/>
          </a:bodyPr>
          <a:lstStyle/>
          <a:p>
            <a:r>
              <a:rPr lang="hr-HR" sz="2200" dirty="0" smtClean="0"/>
              <a:t/>
            </a:r>
            <a:br>
              <a:rPr lang="hr-HR" sz="2200" dirty="0" smtClean="0"/>
            </a:br>
            <a:r>
              <a:rPr lang="hr-HR" sz="3100" b="1" dirty="0" smtClean="0"/>
              <a:t>PRIJENOS SPECIFIČNIH ZNANJA</a:t>
            </a:r>
            <a:br>
              <a:rPr lang="hr-HR" sz="3100" b="1" dirty="0" smtClean="0"/>
            </a:br>
            <a:r>
              <a:rPr lang="hr-HR" sz="3100" b="1" dirty="0" smtClean="0"/>
              <a:t>9. CENTAR ZNANJA</a:t>
            </a:r>
            <a:br>
              <a:rPr lang="hr-HR" sz="3100" b="1" dirty="0" smtClean="0"/>
            </a:br>
            <a:r>
              <a:rPr lang="hr-HR" sz="3100" b="1" dirty="0" smtClean="0"/>
              <a:t>PODRUČJE:</a:t>
            </a:r>
            <a:r>
              <a:rPr lang="hr-HR" sz="3100" dirty="0" smtClean="0"/>
              <a:t/>
            </a:r>
            <a:br>
              <a:rPr lang="hr-HR" sz="3100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b="1" dirty="0" smtClean="0"/>
              <a:t>ZELENA I ODRŽIVA HRVATSKA</a:t>
            </a:r>
            <a:endParaRPr lang="hr-HR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4422710"/>
            <a:ext cx="9144000" cy="2043404"/>
          </a:xfrm>
        </p:spPr>
        <p:txBody>
          <a:bodyPr>
            <a:normAutofit/>
          </a:bodyPr>
          <a:lstStyle/>
          <a:p>
            <a:pPr algn="l"/>
            <a:endParaRPr lang="hr-HR" dirty="0" smtClean="0"/>
          </a:p>
          <a:p>
            <a:r>
              <a:rPr lang="hr-HR" sz="3200" dirty="0" smtClean="0"/>
              <a:t>Projekti Udruge hrvatskih dragovoljaca Domovinskog rata iz područja zaštite okoliša</a:t>
            </a:r>
            <a:endParaRPr lang="hr-HR" sz="32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6" y="363894"/>
            <a:ext cx="767972" cy="90899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195588" y="24259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600" dirty="0" smtClean="0"/>
              <a:t>UDRUGA HRVATSKIH DRAGOVOLJACA</a:t>
            </a:r>
          </a:p>
          <a:p>
            <a:r>
              <a:rPr lang="hr-HR" sz="1600" dirty="0" smtClean="0"/>
              <a:t>DOMOVINSKOG RATA</a:t>
            </a:r>
          </a:p>
          <a:p>
            <a:r>
              <a:rPr lang="hr-HR" sz="1600" dirty="0" smtClean="0">
                <a:hlinkClick r:id="rId3"/>
              </a:rPr>
              <a:t>www.uhddr.hr</a:t>
            </a:r>
            <a:endParaRPr lang="hr-HR" sz="1600" dirty="0" smtClean="0"/>
          </a:p>
          <a:p>
            <a:r>
              <a:rPr lang="hr-HR" sz="1600" dirty="0" smtClean="0">
                <a:hlinkClick r:id="rId4"/>
              </a:rPr>
              <a:t>uhddr@uhddr.hr</a:t>
            </a:r>
            <a:endParaRPr lang="hr-HR" sz="1600" dirty="0" smtClean="0"/>
          </a:p>
          <a:p>
            <a:endParaRPr lang="hr-HR" sz="1600" dirty="0" smtClean="0"/>
          </a:p>
          <a:p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55682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1">
                <a:lumMod val="5000"/>
                <a:lumOff val="9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884784"/>
            <a:ext cx="9144000" cy="354564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2311877"/>
            <a:ext cx="9144000" cy="3743690"/>
          </a:xfrm>
        </p:spPr>
        <p:txBody>
          <a:bodyPr>
            <a:normAutofit/>
          </a:bodyPr>
          <a:lstStyle/>
          <a:p>
            <a:pPr algn="l"/>
            <a:endParaRPr lang="hr-HR" dirty="0" smtClean="0"/>
          </a:p>
          <a:p>
            <a:pPr algn="l"/>
            <a:r>
              <a:rPr lang="hr-HR" sz="3200" dirty="0" smtClean="0"/>
              <a:t>EDUKACIJA KORISNIKA: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Važnost očuvanja prirode (šume, polja, biljke, životinje),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Važnost očuvanja podmorja, rijeka i jezera, </a:t>
            </a:r>
            <a:r>
              <a:rPr lang="hr-HR" sz="3200" dirty="0" err="1" smtClean="0"/>
              <a:t>vodozaštitnih</a:t>
            </a:r>
            <a:r>
              <a:rPr lang="hr-HR" sz="3200" dirty="0" smtClean="0"/>
              <a:t> područja i vodocrpilišta, podzemnih voda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6" y="363894"/>
            <a:ext cx="767972" cy="90899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195588" y="24259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600" dirty="0" smtClean="0"/>
              <a:t>UDRUGA HRVATSKIH DRAGOVOLJACA</a:t>
            </a:r>
          </a:p>
          <a:p>
            <a:r>
              <a:rPr lang="hr-HR" sz="1600" dirty="0" smtClean="0"/>
              <a:t>DOMOVINSKOG RATA</a:t>
            </a:r>
          </a:p>
          <a:p>
            <a:r>
              <a:rPr lang="hr-HR" sz="1600" dirty="0" smtClean="0">
                <a:hlinkClick r:id="rId3"/>
              </a:rPr>
              <a:t>www.uhddr.hr</a:t>
            </a:r>
            <a:endParaRPr lang="hr-HR" sz="1600" dirty="0" smtClean="0"/>
          </a:p>
          <a:p>
            <a:r>
              <a:rPr lang="hr-HR" sz="1600" dirty="0" smtClean="0">
                <a:hlinkClick r:id="rId4"/>
              </a:rPr>
              <a:t>uhddr@uhddr.hr</a:t>
            </a:r>
            <a:endParaRPr lang="hr-HR" sz="1600" dirty="0" smtClean="0"/>
          </a:p>
          <a:p>
            <a:endParaRPr lang="hr-HR" sz="1600" dirty="0" smtClean="0"/>
          </a:p>
          <a:p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207407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1">
                <a:lumMod val="5000"/>
                <a:lumOff val="9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884783"/>
            <a:ext cx="9144000" cy="951723"/>
          </a:xfrm>
        </p:spPr>
        <p:txBody>
          <a:bodyPr/>
          <a:lstStyle/>
          <a:p>
            <a:r>
              <a:rPr lang="hr-HR" dirty="0" smtClean="0"/>
              <a:t>MEDIJSKA POTPORA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144417"/>
            <a:ext cx="9144000" cy="3368350"/>
          </a:xfrm>
        </p:spPr>
        <p:txBody>
          <a:bodyPr>
            <a:normAutofit/>
          </a:bodyPr>
          <a:lstStyle/>
          <a:p>
            <a:pPr algn="l"/>
            <a:endParaRPr lang="hr-HR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Prijenos informacija,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/>
              <a:t>Najvažniji element u izgradnji svijesti šire populacije o važnosti očuvanja prirode i zaštite okoliša</a:t>
            </a:r>
            <a:r>
              <a:rPr lang="hr-HR" sz="3200" dirty="0" smtClean="0"/>
              <a:t>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Dugotrajan proces.</a:t>
            </a:r>
            <a:endParaRPr lang="hr-HR" sz="32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6" y="363894"/>
            <a:ext cx="767972" cy="90899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195588" y="24259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600" dirty="0" smtClean="0"/>
              <a:t>UDRUGA HRVATSKIH DRAGOVOLJACA</a:t>
            </a:r>
          </a:p>
          <a:p>
            <a:r>
              <a:rPr lang="hr-HR" sz="1600" dirty="0" smtClean="0"/>
              <a:t>DOMOVINSKOG RATA</a:t>
            </a:r>
          </a:p>
          <a:p>
            <a:r>
              <a:rPr lang="hr-HR" sz="1600" dirty="0" smtClean="0">
                <a:hlinkClick r:id="rId3"/>
              </a:rPr>
              <a:t>www.uhddr.hr</a:t>
            </a:r>
            <a:endParaRPr lang="hr-HR" sz="1600" dirty="0" smtClean="0"/>
          </a:p>
          <a:p>
            <a:r>
              <a:rPr lang="hr-HR" sz="1600" dirty="0" smtClean="0">
                <a:hlinkClick r:id="rId4"/>
              </a:rPr>
              <a:t>uhddr@uhddr.hr</a:t>
            </a:r>
            <a:endParaRPr lang="hr-HR" sz="1600" dirty="0" smtClean="0"/>
          </a:p>
          <a:p>
            <a:endParaRPr lang="hr-HR" sz="1600" dirty="0" smtClean="0"/>
          </a:p>
          <a:p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128942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1">
                <a:lumMod val="5000"/>
                <a:lumOff val="9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884784"/>
            <a:ext cx="9144000" cy="998376"/>
          </a:xfrm>
        </p:spPr>
        <p:txBody>
          <a:bodyPr>
            <a:normAutofit/>
          </a:bodyPr>
          <a:lstStyle/>
          <a:p>
            <a:r>
              <a:rPr lang="hr-HR" sz="5400" b="1" dirty="0" smtClean="0"/>
              <a:t>REZULTATI PROJEKTA </a:t>
            </a:r>
            <a:endParaRPr lang="hr-HR" sz="5400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808093"/>
          </a:xfrm>
        </p:spPr>
        <p:txBody>
          <a:bodyPr>
            <a:normAutofit/>
          </a:bodyPr>
          <a:lstStyle/>
          <a:p>
            <a:pPr algn="l"/>
            <a:endParaRPr lang="hr-HR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Provedeno 16 ekološko edukativnih akcija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/>
              <a:t>B</a:t>
            </a:r>
            <a:r>
              <a:rPr lang="hr-HR" sz="3200" dirty="0" smtClean="0"/>
              <a:t>roj sudionika 2066</a:t>
            </a:r>
          </a:p>
          <a:p>
            <a:pPr algn="l"/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6" y="363894"/>
            <a:ext cx="767972" cy="90899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195588" y="24259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600" dirty="0" smtClean="0"/>
              <a:t>UDRUGA HRVATSKIH DRAGOVOLJACA</a:t>
            </a:r>
          </a:p>
          <a:p>
            <a:r>
              <a:rPr lang="hr-HR" sz="1600" dirty="0" smtClean="0"/>
              <a:t>DOMOVINSKOG RATA</a:t>
            </a:r>
          </a:p>
          <a:p>
            <a:r>
              <a:rPr lang="hr-HR" sz="1600" dirty="0" smtClean="0">
                <a:hlinkClick r:id="rId3"/>
              </a:rPr>
              <a:t>www.uhddr.hr</a:t>
            </a:r>
            <a:endParaRPr lang="hr-HR" sz="1600" dirty="0" smtClean="0"/>
          </a:p>
          <a:p>
            <a:r>
              <a:rPr lang="hr-HR" sz="1600" dirty="0" smtClean="0">
                <a:hlinkClick r:id="rId4"/>
              </a:rPr>
              <a:t>uhddr@uhddr.hr</a:t>
            </a:r>
            <a:endParaRPr lang="hr-HR" sz="1600" dirty="0" smtClean="0"/>
          </a:p>
          <a:p>
            <a:endParaRPr lang="hr-HR" sz="1600" dirty="0" smtClean="0"/>
          </a:p>
          <a:p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335371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1">
                <a:lumMod val="5000"/>
                <a:lumOff val="9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884784"/>
            <a:ext cx="9144000" cy="550506"/>
          </a:xfrm>
        </p:spPr>
        <p:txBody>
          <a:bodyPr>
            <a:normAutofit/>
          </a:bodyPr>
          <a:lstStyle/>
          <a:p>
            <a:pPr algn="l"/>
            <a:r>
              <a:rPr lang="hr-HR" sz="3200" b="1" dirty="0" smtClean="0"/>
              <a:t>PARTNERI:</a:t>
            </a:r>
            <a:endParaRPr lang="hr-HR" sz="3200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2183363"/>
            <a:ext cx="9144000" cy="4366727"/>
          </a:xfrm>
        </p:spPr>
        <p:txBody>
          <a:bodyPr>
            <a:normAutofit lnSpcReduction="10000"/>
          </a:bodyPr>
          <a:lstStyle/>
          <a:p>
            <a:pPr algn="l"/>
            <a:endParaRPr lang="hr-HR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800" dirty="0" smtClean="0"/>
              <a:t>Ministarstvo hrvatskih branitelja,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800" dirty="0" smtClean="0"/>
              <a:t>Fond za zaštitu okoliša,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800" dirty="0" smtClean="0"/>
              <a:t>Savez izviđača hrvatske, Hrvatski ronilački savez,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800" dirty="0" smtClean="0"/>
              <a:t>Gradovi i općine,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800" dirty="0" smtClean="0"/>
              <a:t>JVP, DUZS, CZ,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800" dirty="0" smtClean="0"/>
              <a:t>Udruge iz Domovinskog rata,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800" dirty="0" smtClean="0"/>
              <a:t>Klubovi i udruge ronilaca, ribolovaca, planinara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800" dirty="0" smtClean="0"/>
              <a:t>Osnovne i srednje škole</a:t>
            </a:r>
            <a:endParaRPr lang="hr-HR" sz="28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6" y="363894"/>
            <a:ext cx="767972" cy="90899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195588" y="24259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600" dirty="0" smtClean="0"/>
              <a:t>UDRUGA HRVATSKIH DRAGOVOLJACA</a:t>
            </a:r>
          </a:p>
          <a:p>
            <a:r>
              <a:rPr lang="hr-HR" sz="1600" dirty="0" smtClean="0"/>
              <a:t>DOMOVINSKOG RATA</a:t>
            </a:r>
          </a:p>
          <a:p>
            <a:r>
              <a:rPr lang="hr-HR" sz="1600" dirty="0" smtClean="0">
                <a:hlinkClick r:id="rId3"/>
              </a:rPr>
              <a:t>www.uhddr.hr</a:t>
            </a:r>
            <a:endParaRPr lang="hr-HR" sz="1600" dirty="0" smtClean="0"/>
          </a:p>
          <a:p>
            <a:r>
              <a:rPr lang="hr-HR" sz="1600" dirty="0" smtClean="0">
                <a:hlinkClick r:id="rId4"/>
              </a:rPr>
              <a:t>uhddr@uhddr.hr</a:t>
            </a:r>
            <a:endParaRPr lang="hr-HR" sz="1600" dirty="0" smtClean="0"/>
          </a:p>
          <a:p>
            <a:endParaRPr lang="hr-HR" sz="1600" dirty="0" smtClean="0"/>
          </a:p>
          <a:p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159498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1">
                <a:lumMod val="5000"/>
                <a:lumOff val="9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884783"/>
            <a:ext cx="9144000" cy="522515"/>
          </a:xfrm>
        </p:spPr>
        <p:txBody>
          <a:bodyPr>
            <a:normAutofit fontScale="90000"/>
          </a:bodyPr>
          <a:lstStyle/>
          <a:p>
            <a:pPr algn="l"/>
            <a:r>
              <a:rPr lang="hr-HR" sz="3200" b="1" dirty="0" smtClean="0"/>
              <a:t>KOLIČINE PRIKUPLJENOG OTPADA:</a:t>
            </a:r>
            <a:endParaRPr lang="hr-HR" sz="3200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2313991"/>
            <a:ext cx="9144000" cy="4226767"/>
          </a:xfrm>
        </p:spPr>
        <p:txBody>
          <a:bodyPr>
            <a:normAutofit lnSpcReduction="10000"/>
          </a:bodyPr>
          <a:lstStyle/>
          <a:p>
            <a:pPr algn="l"/>
            <a:endParaRPr lang="hr-HR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Građevinski otpad:		6.800 kg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Metalni otpad:		8.900 kg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Plastika:			          1.200 kg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Tekstil:			             250 kg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Gumeni otpad:		9.300 kg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Kemijski otpad:		    350 kg</a:t>
            </a:r>
          </a:p>
          <a:p>
            <a:pPr algn="l"/>
            <a:r>
              <a:rPr lang="hr-HR" sz="3200" dirty="0"/>
              <a:t>	</a:t>
            </a:r>
            <a:r>
              <a:rPr lang="hr-HR" sz="3200" dirty="0" smtClean="0"/>
              <a:t>             </a:t>
            </a:r>
            <a:r>
              <a:rPr lang="hr-HR" sz="3200" b="1" dirty="0" smtClean="0"/>
              <a:t>UKUPNO:        26.800 kg </a:t>
            </a:r>
          </a:p>
          <a:p>
            <a:pPr algn="l"/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6" y="363894"/>
            <a:ext cx="767972" cy="90899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195588" y="24259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600" dirty="0" smtClean="0"/>
              <a:t>UDRUGA HRVATSKIH DRAGOVOLJACA</a:t>
            </a:r>
          </a:p>
          <a:p>
            <a:r>
              <a:rPr lang="hr-HR" sz="1600" dirty="0" smtClean="0"/>
              <a:t>DOMOVINSKOG RATA</a:t>
            </a:r>
          </a:p>
          <a:p>
            <a:r>
              <a:rPr lang="hr-HR" sz="1600" dirty="0" smtClean="0">
                <a:hlinkClick r:id="rId3"/>
              </a:rPr>
              <a:t>www.uhddr.hr</a:t>
            </a:r>
            <a:endParaRPr lang="hr-HR" sz="1600" dirty="0" smtClean="0"/>
          </a:p>
          <a:p>
            <a:r>
              <a:rPr lang="hr-HR" sz="1600" dirty="0" smtClean="0">
                <a:hlinkClick r:id="rId4"/>
              </a:rPr>
              <a:t>uhddr@uhddr.hr</a:t>
            </a:r>
            <a:endParaRPr lang="hr-HR" sz="1600" dirty="0" smtClean="0"/>
          </a:p>
          <a:p>
            <a:endParaRPr lang="hr-HR" sz="1600" dirty="0" smtClean="0"/>
          </a:p>
          <a:p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191679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1">
                <a:lumMod val="5000"/>
                <a:lumOff val="9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884783"/>
            <a:ext cx="9144000" cy="1625179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endParaRPr lang="hr-HR" dirty="0" smtClean="0"/>
          </a:p>
          <a:p>
            <a:pPr algn="l"/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6" y="363894"/>
            <a:ext cx="767972" cy="90899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195588" y="24259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600" dirty="0" smtClean="0"/>
              <a:t>UDRUGA HRVATSKIH DRAGOVOLJACA</a:t>
            </a:r>
          </a:p>
          <a:p>
            <a:r>
              <a:rPr lang="hr-HR" sz="1600" dirty="0" smtClean="0"/>
              <a:t>DOMOVINSKOG RATA</a:t>
            </a:r>
          </a:p>
          <a:p>
            <a:r>
              <a:rPr lang="hr-HR" sz="1600" dirty="0" smtClean="0">
                <a:hlinkClick r:id="rId3"/>
              </a:rPr>
              <a:t>www.uhddr.hr</a:t>
            </a:r>
            <a:endParaRPr lang="hr-HR" sz="1600" dirty="0" smtClean="0"/>
          </a:p>
          <a:p>
            <a:r>
              <a:rPr lang="hr-HR" sz="1600" dirty="0" smtClean="0">
                <a:hlinkClick r:id="rId4"/>
              </a:rPr>
              <a:t>uhddr@uhddr.hr</a:t>
            </a:r>
            <a:endParaRPr lang="hr-HR" sz="1600" dirty="0" smtClean="0"/>
          </a:p>
          <a:p>
            <a:endParaRPr lang="hr-HR" sz="1600" dirty="0" smtClean="0"/>
          </a:p>
          <a:p>
            <a:endParaRPr lang="hr-HR" sz="16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98805" y="883840"/>
            <a:ext cx="6664325" cy="499824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645" y="930777"/>
            <a:ext cx="4736988" cy="355274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0" y="3331029"/>
            <a:ext cx="4605867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1">
                <a:lumMod val="5000"/>
                <a:lumOff val="9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884783"/>
            <a:ext cx="9144000" cy="1625179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endParaRPr lang="hr-HR" dirty="0" smtClean="0"/>
          </a:p>
          <a:p>
            <a:pPr algn="l"/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6" y="363894"/>
            <a:ext cx="767972" cy="90899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195588" y="24259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600" dirty="0" smtClean="0"/>
              <a:t>UDRUGA HRVATSKIH DRAGOVOLJACA</a:t>
            </a:r>
          </a:p>
          <a:p>
            <a:r>
              <a:rPr lang="hr-HR" sz="1600" dirty="0" smtClean="0"/>
              <a:t>DOMOVINSKOG RATA</a:t>
            </a:r>
          </a:p>
          <a:p>
            <a:r>
              <a:rPr lang="hr-HR" sz="1600" dirty="0" smtClean="0">
                <a:hlinkClick r:id="rId3"/>
              </a:rPr>
              <a:t>www.uhddr.hr</a:t>
            </a:r>
            <a:endParaRPr lang="hr-HR" sz="1600" dirty="0" smtClean="0"/>
          </a:p>
          <a:p>
            <a:r>
              <a:rPr lang="hr-HR" sz="1600" dirty="0" smtClean="0">
                <a:hlinkClick r:id="rId4"/>
              </a:rPr>
              <a:t>uhddr@uhddr.hr</a:t>
            </a:r>
            <a:endParaRPr lang="hr-HR" sz="1600" dirty="0" smtClean="0"/>
          </a:p>
          <a:p>
            <a:endParaRPr lang="hr-HR" sz="1600" dirty="0" smtClean="0"/>
          </a:p>
          <a:p>
            <a:endParaRPr lang="hr-HR" sz="16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371" y="79830"/>
            <a:ext cx="5392056" cy="404404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352" y="1478638"/>
            <a:ext cx="4726249" cy="354012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0" y="3328745"/>
            <a:ext cx="4506459" cy="337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5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1">
                <a:lumMod val="5000"/>
                <a:lumOff val="9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884783"/>
            <a:ext cx="9144000" cy="1625179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endParaRPr lang="hr-HR" dirty="0" smtClean="0"/>
          </a:p>
          <a:p>
            <a:pPr algn="l"/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6" y="363894"/>
            <a:ext cx="767972" cy="90899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195588" y="24259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600" dirty="0" smtClean="0"/>
              <a:t>UDRUGA HRVATSKIH DRAGOVOLJACA</a:t>
            </a:r>
          </a:p>
          <a:p>
            <a:r>
              <a:rPr lang="hr-HR" sz="1600" dirty="0" smtClean="0"/>
              <a:t>DOMOVINSKOG RATA</a:t>
            </a:r>
          </a:p>
          <a:p>
            <a:r>
              <a:rPr lang="hr-HR" sz="1600" dirty="0" smtClean="0">
                <a:hlinkClick r:id="rId3"/>
              </a:rPr>
              <a:t>www.uhddr.hr</a:t>
            </a:r>
            <a:endParaRPr lang="hr-HR" sz="1600" dirty="0" smtClean="0"/>
          </a:p>
          <a:p>
            <a:r>
              <a:rPr lang="hr-HR" sz="1600" dirty="0" smtClean="0">
                <a:hlinkClick r:id="rId4"/>
              </a:rPr>
              <a:t>uhddr@uhddr.hr</a:t>
            </a:r>
            <a:endParaRPr lang="hr-HR" sz="1600" dirty="0" smtClean="0"/>
          </a:p>
          <a:p>
            <a:endParaRPr lang="hr-HR" sz="1600" dirty="0" smtClean="0"/>
          </a:p>
          <a:p>
            <a:endParaRPr lang="hr-HR" sz="16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16888"/>
            <a:ext cx="9032290" cy="505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7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1">
                <a:lumMod val="5000"/>
                <a:lumOff val="9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502230"/>
            <a:ext cx="9144000" cy="681133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Cavtat 2008.</a:t>
            </a:r>
            <a:endParaRPr lang="hr-HR" sz="3200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2276669"/>
            <a:ext cx="9144000" cy="4133461"/>
          </a:xfrm>
        </p:spPr>
        <p:txBody>
          <a:bodyPr>
            <a:normAutofit/>
          </a:bodyPr>
          <a:lstStyle/>
          <a:p>
            <a:pPr algn="l"/>
            <a:endParaRPr lang="hr-HR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/>
              <a:t>B</a:t>
            </a:r>
            <a:r>
              <a:rPr lang="hr-HR" sz="3200" dirty="0" smtClean="0"/>
              <a:t>roj sudionika: 52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Partneri: MHB, općina Cavtat, TZ Cavtat, ŽP UHDDR Dubrovačko-neretvanske županije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Sakupljeni otpad: građevinski otpad, plastične i staklene boce, automobilske gume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6" y="363894"/>
            <a:ext cx="767972" cy="90899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195588" y="24259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600" dirty="0" smtClean="0"/>
              <a:t>UDRUGA HRVATSKIH DRAGOVOLJACA</a:t>
            </a:r>
          </a:p>
          <a:p>
            <a:r>
              <a:rPr lang="hr-HR" sz="1600" dirty="0" smtClean="0"/>
              <a:t>DOMOVINSKOG RATA</a:t>
            </a:r>
          </a:p>
          <a:p>
            <a:r>
              <a:rPr lang="hr-HR" sz="1600" dirty="0" smtClean="0">
                <a:hlinkClick r:id="rId3"/>
              </a:rPr>
              <a:t>www.uhddr.hr</a:t>
            </a:r>
            <a:endParaRPr lang="hr-HR" sz="1600" dirty="0" smtClean="0"/>
          </a:p>
          <a:p>
            <a:r>
              <a:rPr lang="hr-HR" sz="1600" dirty="0" smtClean="0">
                <a:hlinkClick r:id="rId4"/>
              </a:rPr>
              <a:t>uhddr@uhddr.hr</a:t>
            </a:r>
            <a:endParaRPr lang="hr-HR" sz="1600" dirty="0" smtClean="0"/>
          </a:p>
          <a:p>
            <a:endParaRPr lang="hr-HR" sz="1600" dirty="0" smtClean="0"/>
          </a:p>
          <a:p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3344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1">
                <a:lumMod val="5000"/>
                <a:lumOff val="9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884784"/>
            <a:ext cx="9144000" cy="994148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endParaRPr lang="hr-HR" dirty="0" smtClean="0"/>
          </a:p>
          <a:p>
            <a:pPr algn="l"/>
            <a:r>
              <a:rPr lang="hr-HR" dirty="0" smtClean="0"/>
              <a:t>udruga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6" y="363894"/>
            <a:ext cx="767972" cy="90899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195588" y="24259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600" dirty="0" smtClean="0"/>
              <a:t>UDRUGA HRVATSKIH DRAGOVOLJACA</a:t>
            </a:r>
          </a:p>
          <a:p>
            <a:r>
              <a:rPr lang="hr-HR" sz="1600" dirty="0" smtClean="0"/>
              <a:t>DOMOVINSKOG RATA</a:t>
            </a:r>
          </a:p>
          <a:p>
            <a:r>
              <a:rPr lang="hr-HR" sz="1600" dirty="0" smtClean="0">
                <a:hlinkClick r:id="rId3"/>
              </a:rPr>
              <a:t>www.uhddr.hr</a:t>
            </a:r>
            <a:endParaRPr lang="hr-HR" sz="1600" dirty="0" smtClean="0"/>
          </a:p>
          <a:p>
            <a:r>
              <a:rPr lang="hr-HR" sz="1600" dirty="0" smtClean="0">
                <a:hlinkClick r:id="rId4"/>
              </a:rPr>
              <a:t>uhddr@uhddr.hr</a:t>
            </a:r>
            <a:endParaRPr lang="hr-HR" sz="1600" dirty="0" smtClean="0"/>
          </a:p>
          <a:p>
            <a:endParaRPr lang="hr-HR" sz="1600" dirty="0" smtClean="0"/>
          </a:p>
          <a:p>
            <a:endParaRPr lang="hr-HR" sz="16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6" y="1485900"/>
            <a:ext cx="5029200" cy="37719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231" y="3257551"/>
            <a:ext cx="5462323" cy="4096742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031" y="140097"/>
            <a:ext cx="5719763" cy="428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6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1">
                <a:lumMod val="5000"/>
                <a:lumOff val="9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884784"/>
            <a:ext cx="9144000" cy="111968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2220685"/>
            <a:ext cx="9144000" cy="4068147"/>
          </a:xfrm>
        </p:spPr>
        <p:txBody>
          <a:bodyPr>
            <a:normAutofit fontScale="92500" lnSpcReduction="10000"/>
          </a:bodyPr>
          <a:lstStyle/>
          <a:p>
            <a:pPr algn="l"/>
            <a:endParaRPr lang="hr-HR" dirty="0" smtClean="0"/>
          </a:p>
          <a:p>
            <a:pPr algn="l"/>
            <a:r>
              <a:rPr lang="hr-HR" sz="2800" dirty="0" smtClean="0"/>
              <a:t>EKOLOGIJA – prirodna znanost koja proučava uzajamne odnose između živih bića, njihovih zajednica i okoline te odnose među samim živim vrstama.</a:t>
            </a:r>
          </a:p>
          <a:p>
            <a:pPr algn="l"/>
            <a:endParaRPr lang="hr-HR" sz="2800" dirty="0" smtClean="0"/>
          </a:p>
          <a:p>
            <a:pPr algn="l"/>
            <a:r>
              <a:rPr lang="hr-HR" sz="2800" dirty="0" smtClean="0"/>
              <a:t>ZAŠTITA PRIRODE – pojam koji opisuje niz aktivnosti koje premašuju sferu ekologije.</a:t>
            </a:r>
          </a:p>
          <a:p>
            <a:pPr algn="l"/>
            <a:endParaRPr lang="hr-HR" sz="2800" dirty="0" smtClean="0"/>
          </a:p>
          <a:p>
            <a:pPr algn="l"/>
            <a:r>
              <a:rPr lang="hr-HR" sz="2800" dirty="0" smtClean="0"/>
              <a:t>EKOLOŠKA AKCIJA – samo jedan od konkretnih načina zaštite prirode.</a:t>
            </a:r>
            <a:endParaRPr lang="hr-HR" sz="28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6" y="363894"/>
            <a:ext cx="767972" cy="90899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195588" y="24259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600" dirty="0" smtClean="0"/>
              <a:t>UDRUGA HRVATSKIH DRAGOVOLJACA</a:t>
            </a:r>
          </a:p>
          <a:p>
            <a:r>
              <a:rPr lang="hr-HR" sz="1600" dirty="0" smtClean="0"/>
              <a:t>DOMOVINSKOG RATA</a:t>
            </a:r>
          </a:p>
          <a:p>
            <a:r>
              <a:rPr lang="hr-HR" sz="1600" dirty="0" smtClean="0">
                <a:hlinkClick r:id="rId3"/>
              </a:rPr>
              <a:t>www.uhddr.hr</a:t>
            </a:r>
            <a:endParaRPr lang="hr-HR" sz="1600" dirty="0" smtClean="0"/>
          </a:p>
          <a:p>
            <a:r>
              <a:rPr lang="hr-HR" sz="1600" dirty="0" smtClean="0">
                <a:hlinkClick r:id="rId4"/>
              </a:rPr>
              <a:t>uhddr@uhddr.hr</a:t>
            </a:r>
            <a:endParaRPr lang="hr-HR" sz="1600" dirty="0" smtClean="0"/>
          </a:p>
          <a:p>
            <a:endParaRPr lang="hr-HR" sz="1600" dirty="0" smtClean="0"/>
          </a:p>
          <a:p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296548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1">
                <a:lumMod val="5000"/>
                <a:lumOff val="9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502230"/>
            <a:ext cx="9144000" cy="681133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Savudrija 2011.</a:t>
            </a:r>
            <a:endParaRPr lang="hr-HR" sz="3200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2276669"/>
            <a:ext cx="9144000" cy="4133461"/>
          </a:xfrm>
        </p:spPr>
        <p:txBody>
          <a:bodyPr>
            <a:normAutofit/>
          </a:bodyPr>
          <a:lstStyle/>
          <a:p>
            <a:pPr algn="l"/>
            <a:endParaRPr lang="hr-HR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/>
              <a:t>B</a:t>
            </a:r>
            <a:r>
              <a:rPr lang="hr-HR" sz="3200" dirty="0" smtClean="0"/>
              <a:t>roj sudionika: 178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Partneri: MHB, Fond za zaštitu okoliša, Ronilački klub Adriaticro Zagreb, DVD Stupnik, DUZS, Hrvatski ronilački savez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Sakupljeni otpad: građevinski otpad, plastične i staklene boce, automobilske gume, metalni otpad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6" y="363894"/>
            <a:ext cx="767972" cy="90899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195588" y="24259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600" dirty="0" smtClean="0"/>
              <a:t>UDRUGA HRVATSKIH DRAGOVOLJACA</a:t>
            </a:r>
          </a:p>
          <a:p>
            <a:r>
              <a:rPr lang="hr-HR" sz="1600" dirty="0" smtClean="0"/>
              <a:t>DOMOVINSKOG RATA</a:t>
            </a:r>
          </a:p>
          <a:p>
            <a:r>
              <a:rPr lang="hr-HR" sz="1600" dirty="0" smtClean="0">
                <a:hlinkClick r:id="rId3"/>
              </a:rPr>
              <a:t>www.uhddr.hr</a:t>
            </a:r>
            <a:endParaRPr lang="hr-HR" sz="1600" dirty="0" smtClean="0"/>
          </a:p>
          <a:p>
            <a:r>
              <a:rPr lang="hr-HR" sz="1600" dirty="0" smtClean="0">
                <a:hlinkClick r:id="rId4"/>
              </a:rPr>
              <a:t>uhddr@uhddr.hr</a:t>
            </a:r>
            <a:endParaRPr lang="hr-HR" sz="1600" dirty="0" smtClean="0"/>
          </a:p>
          <a:p>
            <a:endParaRPr lang="hr-HR" sz="1600" dirty="0" smtClean="0"/>
          </a:p>
          <a:p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250546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1">
                <a:lumMod val="5000"/>
                <a:lumOff val="9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884783"/>
            <a:ext cx="9144000" cy="1625179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endParaRPr lang="hr-HR" dirty="0" smtClean="0"/>
          </a:p>
          <a:p>
            <a:pPr algn="l"/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6" y="363894"/>
            <a:ext cx="767972" cy="90899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195588" y="24259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600" dirty="0" smtClean="0"/>
              <a:t>UDRUGA HRVATSKIH DRAGOVOLJACA</a:t>
            </a:r>
          </a:p>
          <a:p>
            <a:r>
              <a:rPr lang="hr-HR" sz="1600" dirty="0" smtClean="0"/>
              <a:t>DOMOVINSKOG RATA</a:t>
            </a:r>
          </a:p>
          <a:p>
            <a:r>
              <a:rPr lang="hr-HR" sz="1600" dirty="0" smtClean="0">
                <a:hlinkClick r:id="rId3"/>
              </a:rPr>
              <a:t>www.uhddr.hr</a:t>
            </a:r>
            <a:endParaRPr lang="hr-HR" sz="1600" dirty="0" smtClean="0"/>
          </a:p>
          <a:p>
            <a:r>
              <a:rPr lang="hr-HR" sz="1600" dirty="0" smtClean="0">
                <a:hlinkClick r:id="rId4"/>
              </a:rPr>
              <a:t>uhddr@uhddr.hr</a:t>
            </a:r>
            <a:endParaRPr lang="hr-HR" sz="1600" dirty="0" smtClean="0"/>
          </a:p>
          <a:p>
            <a:endParaRPr lang="hr-HR" sz="1600" dirty="0" smtClean="0"/>
          </a:p>
          <a:p>
            <a:endParaRPr lang="hr-HR" sz="16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519" y="363894"/>
            <a:ext cx="4351201" cy="29008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773" y="2340164"/>
            <a:ext cx="4376454" cy="2917636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5" y="3740793"/>
            <a:ext cx="4376455" cy="291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1">
                <a:lumMod val="5000"/>
                <a:lumOff val="9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502230"/>
            <a:ext cx="9144000" cy="681133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Zagreb-Jarun 2013.</a:t>
            </a:r>
            <a:endParaRPr lang="hr-HR" sz="3200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2276669"/>
            <a:ext cx="9144000" cy="4133461"/>
          </a:xfrm>
        </p:spPr>
        <p:txBody>
          <a:bodyPr>
            <a:normAutofit/>
          </a:bodyPr>
          <a:lstStyle/>
          <a:p>
            <a:pPr algn="l"/>
            <a:endParaRPr lang="hr-HR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/>
              <a:t>B</a:t>
            </a:r>
            <a:r>
              <a:rPr lang="hr-HR" sz="3200" dirty="0" smtClean="0"/>
              <a:t>roj sudionika: 258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Partneri: Grad Zagreb, Ronilački klub Adriaticro Zagreb, Zagrebački holding, GO UHDDR Grada Zagreba, ekološke osnovne škole s područja Grada Zagreba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Sakupljeni otpad: građevinski otpad, plastične i staklene boce, metalni otpad, tekstil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6" y="363894"/>
            <a:ext cx="767972" cy="90899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195588" y="24259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600" dirty="0" smtClean="0"/>
              <a:t>UDRUGA HRVATSKIH DRAGOVOLJACA</a:t>
            </a:r>
          </a:p>
          <a:p>
            <a:r>
              <a:rPr lang="hr-HR" sz="1600" dirty="0" smtClean="0"/>
              <a:t>DOMOVINSKOG RATA</a:t>
            </a:r>
          </a:p>
          <a:p>
            <a:r>
              <a:rPr lang="hr-HR" sz="1600" dirty="0" smtClean="0">
                <a:hlinkClick r:id="rId3"/>
              </a:rPr>
              <a:t>www.uhddr.hr</a:t>
            </a:r>
            <a:endParaRPr lang="hr-HR" sz="1600" dirty="0" smtClean="0"/>
          </a:p>
          <a:p>
            <a:r>
              <a:rPr lang="hr-HR" sz="1600" dirty="0" smtClean="0">
                <a:hlinkClick r:id="rId4"/>
              </a:rPr>
              <a:t>uhddr@uhddr.hr</a:t>
            </a:r>
            <a:endParaRPr lang="hr-HR" sz="1600" dirty="0" smtClean="0"/>
          </a:p>
          <a:p>
            <a:endParaRPr lang="hr-HR" sz="1600" dirty="0" smtClean="0"/>
          </a:p>
          <a:p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383167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1">
                <a:lumMod val="5000"/>
                <a:lumOff val="9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884783"/>
            <a:ext cx="9144000" cy="1625179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endParaRPr lang="hr-HR" dirty="0" smtClean="0"/>
          </a:p>
          <a:p>
            <a:pPr algn="l"/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6" y="363894"/>
            <a:ext cx="767972" cy="90899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195588" y="24259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600" dirty="0" smtClean="0"/>
              <a:t>UDRUGA HRVATSKIH DRAGOVOLJACA</a:t>
            </a:r>
          </a:p>
          <a:p>
            <a:r>
              <a:rPr lang="hr-HR" sz="1600" dirty="0" smtClean="0"/>
              <a:t>DOMOVINSKOG RATA</a:t>
            </a:r>
          </a:p>
          <a:p>
            <a:r>
              <a:rPr lang="hr-HR" sz="1600" dirty="0" smtClean="0">
                <a:hlinkClick r:id="rId3"/>
              </a:rPr>
              <a:t>www.uhddr.hr</a:t>
            </a:r>
            <a:endParaRPr lang="hr-HR" sz="1600" dirty="0" smtClean="0"/>
          </a:p>
          <a:p>
            <a:r>
              <a:rPr lang="hr-HR" sz="1600" dirty="0" smtClean="0">
                <a:hlinkClick r:id="rId4"/>
              </a:rPr>
              <a:t>uhddr@uhddr.hr</a:t>
            </a:r>
            <a:endParaRPr lang="hr-HR" sz="1600" dirty="0" smtClean="0"/>
          </a:p>
          <a:p>
            <a:endParaRPr lang="hr-HR" sz="1600" dirty="0" smtClean="0"/>
          </a:p>
          <a:p>
            <a:endParaRPr lang="hr-HR" sz="1600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225" y="449129"/>
            <a:ext cx="5003675" cy="3752757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794" y="1928326"/>
            <a:ext cx="5257799" cy="3943349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162" y="3444283"/>
            <a:ext cx="5008671" cy="375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3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1">
                <a:lumMod val="5000"/>
                <a:lumOff val="9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502230"/>
            <a:ext cx="9144000" cy="681133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Šilo 2014.</a:t>
            </a:r>
            <a:endParaRPr lang="hr-HR" sz="3200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2276669"/>
            <a:ext cx="9144000" cy="4133461"/>
          </a:xfrm>
        </p:spPr>
        <p:txBody>
          <a:bodyPr>
            <a:normAutofit/>
          </a:bodyPr>
          <a:lstStyle/>
          <a:p>
            <a:pPr algn="l"/>
            <a:endParaRPr lang="hr-HR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/>
              <a:t>B</a:t>
            </a:r>
            <a:r>
              <a:rPr lang="hr-HR" sz="3200" dirty="0" smtClean="0"/>
              <a:t>roj sudionika: 32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Partneri: MHB, TZ Šilo, ŽP UHDDR Primorsko-goranske županije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Sakupljeni otpad: metalni otpad, plastične i staklene boce, automobilske gume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6" y="363894"/>
            <a:ext cx="767972" cy="90899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195588" y="24259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600" dirty="0" smtClean="0"/>
              <a:t>UDRUGA HRVATSKIH DRAGOVOLJACA</a:t>
            </a:r>
          </a:p>
          <a:p>
            <a:r>
              <a:rPr lang="hr-HR" sz="1600" dirty="0" smtClean="0"/>
              <a:t>DOMOVINSKOG RATA</a:t>
            </a:r>
          </a:p>
          <a:p>
            <a:r>
              <a:rPr lang="hr-HR" sz="1600" dirty="0" smtClean="0">
                <a:hlinkClick r:id="rId3"/>
              </a:rPr>
              <a:t>www.uhddr.hr</a:t>
            </a:r>
            <a:endParaRPr lang="hr-HR" sz="1600" dirty="0" smtClean="0"/>
          </a:p>
          <a:p>
            <a:r>
              <a:rPr lang="hr-HR" sz="1600" dirty="0" smtClean="0">
                <a:hlinkClick r:id="rId4"/>
              </a:rPr>
              <a:t>uhddr@uhddr.hr</a:t>
            </a:r>
            <a:endParaRPr lang="hr-HR" sz="1600" dirty="0" smtClean="0"/>
          </a:p>
          <a:p>
            <a:endParaRPr lang="hr-HR" sz="1600" dirty="0" smtClean="0"/>
          </a:p>
          <a:p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68120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1">
                <a:lumMod val="5000"/>
                <a:lumOff val="9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884784"/>
            <a:ext cx="9144000" cy="994148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endParaRPr lang="hr-HR" dirty="0" smtClean="0"/>
          </a:p>
          <a:p>
            <a:pPr algn="l"/>
            <a:r>
              <a:rPr lang="hr-HR" dirty="0" smtClean="0"/>
              <a:t>udruga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6" y="363894"/>
            <a:ext cx="767972" cy="90899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195588" y="24259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600" dirty="0" smtClean="0"/>
              <a:t>UDRUGA HRVATSKIH DRAGOVOLJACA</a:t>
            </a:r>
          </a:p>
          <a:p>
            <a:r>
              <a:rPr lang="hr-HR" sz="1600" dirty="0" smtClean="0"/>
              <a:t>DOMOVINSKOG RATA</a:t>
            </a:r>
          </a:p>
          <a:p>
            <a:r>
              <a:rPr lang="hr-HR" sz="1600" dirty="0" smtClean="0">
                <a:hlinkClick r:id="rId3"/>
              </a:rPr>
              <a:t>www.uhddr.hr</a:t>
            </a:r>
            <a:endParaRPr lang="hr-HR" sz="1600" dirty="0" smtClean="0"/>
          </a:p>
          <a:p>
            <a:r>
              <a:rPr lang="hr-HR" sz="1600" dirty="0" smtClean="0">
                <a:hlinkClick r:id="rId4"/>
              </a:rPr>
              <a:t>uhddr@uhddr.hr</a:t>
            </a:r>
            <a:endParaRPr lang="hr-HR" sz="1600" dirty="0" smtClean="0"/>
          </a:p>
          <a:p>
            <a:endParaRPr lang="hr-HR" sz="1600" dirty="0" smtClean="0"/>
          </a:p>
          <a:p>
            <a:endParaRPr lang="hr-HR" sz="16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588" y="-41275"/>
            <a:ext cx="4848024" cy="363601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912" y="1833245"/>
            <a:ext cx="4448176" cy="333613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9" y="3118097"/>
            <a:ext cx="4891288" cy="366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8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1">
                <a:lumMod val="5000"/>
                <a:lumOff val="9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502230"/>
            <a:ext cx="9144000" cy="681133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Dubrovnik 2014.</a:t>
            </a:r>
            <a:endParaRPr lang="hr-HR" sz="3200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2276669"/>
            <a:ext cx="9144000" cy="4133461"/>
          </a:xfrm>
        </p:spPr>
        <p:txBody>
          <a:bodyPr>
            <a:normAutofit/>
          </a:bodyPr>
          <a:lstStyle/>
          <a:p>
            <a:pPr algn="l"/>
            <a:endParaRPr lang="hr-HR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/>
              <a:t>B</a:t>
            </a:r>
            <a:r>
              <a:rPr lang="hr-HR" sz="3200" dirty="0" smtClean="0"/>
              <a:t>roj sudionika: 65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Partneri: MHB, GO UHDDR grada Dubrovnika, TZ Dubrovnik, ŽP UHDDR Dubrovačko-neretvanske županije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Sakupljeni otpad: metalni otpad, plastične i staklene boce, automobilske gume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6" y="363894"/>
            <a:ext cx="767972" cy="90899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195588" y="24259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600" dirty="0" smtClean="0"/>
              <a:t>UDRUGA HRVATSKIH DRAGOVOLJACA</a:t>
            </a:r>
          </a:p>
          <a:p>
            <a:r>
              <a:rPr lang="hr-HR" sz="1600" dirty="0" smtClean="0"/>
              <a:t>DOMOVINSKOG RATA</a:t>
            </a:r>
          </a:p>
          <a:p>
            <a:r>
              <a:rPr lang="hr-HR" sz="1600" dirty="0" smtClean="0">
                <a:hlinkClick r:id="rId3"/>
              </a:rPr>
              <a:t>www.uhddr.hr</a:t>
            </a:r>
            <a:endParaRPr lang="hr-HR" sz="1600" dirty="0" smtClean="0"/>
          </a:p>
          <a:p>
            <a:r>
              <a:rPr lang="hr-HR" sz="1600" dirty="0" smtClean="0">
                <a:hlinkClick r:id="rId4"/>
              </a:rPr>
              <a:t>uhddr@uhddr.hr</a:t>
            </a:r>
            <a:endParaRPr lang="hr-HR" sz="1600" dirty="0" smtClean="0"/>
          </a:p>
          <a:p>
            <a:endParaRPr lang="hr-HR" sz="1600" dirty="0" smtClean="0"/>
          </a:p>
          <a:p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254105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1">
                <a:lumMod val="5000"/>
                <a:lumOff val="9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884784"/>
            <a:ext cx="9144000" cy="994148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endParaRPr lang="hr-HR" dirty="0" smtClean="0"/>
          </a:p>
          <a:p>
            <a:pPr algn="l"/>
            <a:r>
              <a:rPr lang="hr-HR" dirty="0" smtClean="0"/>
              <a:t>udruga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6" y="363894"/>
            <a:ext cx="767972" cy="90899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195588" y="24259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600" dirty="0" smtClean="0"/>
              <a:t>UDRUGA HRVATSKIH DRAGOVOLJACA</a:t>
            </a:r>
          </a:p>
          <a:p>
            <a:r>
              <a:rPr lang="hr-HR" sz="1600" dirty="0" smtClean="0"/>
              <a:t>DOMOVINSKOG RATA</a:t>
            </a:r>
          </a:p>
          <a:p>
            <a:r>
              <a:rPr lang="hr-HR" sz="1600" dirty="0" smtClean="0">
                <a:hlinkClick r:id="rId3"/>
              </a:rPr>
              <a:t>www.uhddr.hr</a:t>
            </a:r>
            <a:endParaRPr lang="hr-HR" sz="1600" dirty="0" smtClean="0"/>
          </a:p>
          <a:p>
            <a:r>
              <a:rPr lang="hr-HR" sz="1600" dirty="0" smtClean="0">
                <a:hlinkClick r:id="rId4"/>
              </a:rPr>
              <a:t>uhddr@uhddr.hr</a:t>
            </a:r>
            <a:endParaRPr lang="hr-HR" sz="1600" dirty="0" smtClean="0"/>
          </a:p>
          <a:p>
            <a:endParaRPr lang="hr-HR" sz="1600" dirty="0" smtClean="0"/>
          </a:p>
          <a:p>
            <a:endParaRPr lang="hr-HR" sz="1600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9" y="1750549"/>
            <a:ext cx="3354300" cy="503145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244" y="107155"/>
            <a:ext cx="5559337" cy="4169503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719" y="2875459"/>
            <a:ext cx="5208720" cy="390654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479" y="2875460"/>
            <a:ext cx="5208720" cy="390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6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1">
                <a:lumMod val="5000"/>
                <a:lumOff val="9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502230"/>
            <a:ext cx="9144000" cy="681133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Drage 2015.</a:t>
            </a:r>
            <a:endParaRPr lang="hr-HR" sz="3200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2276669"/>
            <a:ext cx="9144000" cy="4133461"/>
          </a:xfrm>
        </p:spPr>
        <p:txBody>
          <a:bodyPr>
            <a:normAutofit/>
          </a:bodyPr>
          <a:lstStyle/>
          <a:p>
            <a:pPr algn="l"/>
            <a:endParaRPr lang="hr-HR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/>
              <a:t>B</a:t>
            </a:r>
            <a:r>
              <a:rPr lang="hr-HR" sz="3200" dirty="0" smtClean="0"/>
              <a:t>roj sudionika: 45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Partneri: MHB, općina Pakoštane, TZ </a:t>
            </a:r>
            <a:r>
              <a:rPr lang="hr-HR" sz="3200" dirty="0" err="1" smtClean="0"/>
              <a:t>pakoštane</a:t>
            </a:r>
            <a:r>
              <a:rPr lang="hr-HR" sz="3200" dirty="0" smtClean="0"/>
              <a:t>, ŽP UHDDR Zadarske županije, Ronilački klub Adriaticro Zagreb, Udruga specijalne policije Pakoštane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Sakupljeni otpad: građevinski otpad, plastične i staklene boce, metalni otpad, automobilske gume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6" y="363894"/>
            <a:ext cx="767972" cy="90899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195588" y="24259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600" dirty="0" smtClean="0"/>
              <a:t>UDRUGA HRVATSKIH DRAGOVOLJACA</a:t>
            </a:r>
          </a:p>
          <a:p>
            <a:r>
              <a:rPr lang="hr-HR" sz="1600" dirty="0" smtClean="0"/>
              <a:t>DOMOVINSKOG RATA</a:t>
            </a:r>
          </a:p>
          <a:p>
            <a:r>
              <a:rPr lang="hr-HR" sz="1600" dirty="0" smtClean="0">
                <a:hlinkClick r:id="rId3"/>
              </a:rPr>
              <a:t>www.uhddr.hr</a:t>
            </a:r>
            <a:endParaRPr lang="hr-HR" sz="1600" dirty="0" smtClean="0"/>
          </a:p>
          <a:p>
            <a:r>
              <a:rPr lang="hr-HR" sz="1600" dirty="0" smtClean="0">
                <a:hlinkClick r:id="rId4"/>
              </a:rPr>
              <a:t>uhddr@uhddr.hr</a:t>
            </a:r>
            <a:endParaRPr lang="hr-HR" sz="1600" dirty="0" smtClean="0"/>
          </a:p>
          <a:p>
            <a:endParaRPr lang="hr-HR" sz="1600" dirty="0" smtClean="0"/>
          </a:p>
          <a:p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228570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1">
                <a:lumMod val="5000"/>
                <a:lumOff val="9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884784"/>
            <a:ext cx="9144000" cy="994148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endParaRPr lang="hr-HR" dirty="0" smtClean="0"/>
          </a:p>
          <a:p>
            <a:pPr algn="l"/>
            <a:r>
              <a:rPr lang="hr-HR" dirty="0" smtClean="0"/>
              <a:t>udruga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6" y="363894"/>
            <a:ext cx="767972" cy="90899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195588" y="24259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600" dirty="0" smtClean="0"/>
              <a:t>UDRUGA HRVATSKIH DRAGOVOLJACA</a:t>
            </a:r>
          </a:p>
          <a:p>
            <a:r>
              <a:rPr lang="hr-HR" sz="1600" dirty="0" smtClean="0"/>
              <a:t>DOMOVINSKOG RATA</a:t>
            </a:r>
          </a:p>
          <a:p>
            <a:r>
              <a:rPr lang="hr-HR" sz="1600" dirty="0" smtClean="0">
                <a:hlinkClick r:id="rId3"/>
              </a:rPr>
              <a:t>www.uhddr.hr</a:t>
            </a:r>
            <a:endParaRPr lang="hr-HR" sz="1600" dirty="0" smtClean="0"/>
          </a:p>
          <a:p>
            <a:r>
              <a:rPr lang="hr-HR" sz="1600" dirty="0" smtClean="0">
                <a:hlinkClick r:id="rId4"/>
              </a:rPr>
              <a:t>uhddr@uhddr.hr</a:t>
            </a:r>
            <a:endParaRPr lang="hr-HR" sz="1600" dirty="0" smtClean="0"/>
          </a:p>
          <a:p>
            <a:endParaRPr lang="hr-HR" sz="1600" dirty="0" smtClean="0"/>
          </a:p>
          <a:p>
            <a:endParaRPr lang="hr-HR" sz="16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231" y="106488"/>
            <a:ext cx="4133850" cy="27559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829" y="3069034"/>
            <a:ext cx="4082654" cy="2721769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431" y="971550"/>
            <a:ext cx="5460206" cy="3640137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3" y="2878932"/>
            <a:ext cx="5797151" cy="386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4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1">
                <a:lumMod val="5000"/>
                <a:lumOff val="9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586203"/>
            <a:ext cx="9144000" cy="1625179"/>
          </a:xfrm>
        </p:spPr>
        <p:txBody>
          <a:bodyPr>
            <a:normAutofit/>
          </a:bodyPr>
          <a:lstStyle/>
          <a:p>
            <a:r>
              <a:rPr lang="hr-HR" sz="5400" b="1" dirty="0" smtClean="0"/>
              <a:t>CILJEVI PROJEKATA IZ PODRUČJA ZAŠTITE PRIRODE</a:t>
            </a:r>
            <a:endParaRPr lang="hr-HR" sz="5400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079103"/>
            <a:ext cx="9144000" cy="3433664"/>
          </a:xfrm>
        </p:spPr>
        <p:txBody>
          <a:bodyPr>
            <a:normAutofit lnSpcReduction="10000"/>
          </a:bodyPr>
          <a:lstStyle/>
          <a:p>
            <a:pPr algn="l"/>
            <a:endParaRPr lang="hr-HR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Uključiti hrvatske branitelje,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Očistiti odabrano područje,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Koristiti nove metode i tehnike provedbe ekoloških akcija,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Edukacija (sudionika i korisnika),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Medijska potpora.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6" y="363894"/>
            <a:ext cx="767972" cy="90899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195588" y="24259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600" dirty="0" smtClean="0"/>
              <a:t>UDRUGA HRVATSKIH DRAGOVOLJACA</a:t>
            </a:r>
          </a:p>
          <a:p>
            <a:r>
              <a:rPr lang="hr-HR" sz="1600" dirty="0" smtClean="0"/>
              <a:t>DOMOVINSKOG RATA</a:t>
            </a:r>
          </a:p>
          <a:p>
            <a:r>
              <a:rPr lang="hr-HR" sz="1600" dirty="0" smtClean="0">
                <a:hlinkClick r:id="rId3"/>
              </a:rPr>
              <a:t>www.uhddr.hr</a:t>
            </a:r>
            <a:endParaRPr lang="hr-HR" sz="1600" dirty="0" smtClean="0"/>
          </a:p>
          <a:p>
            <a:r>
              <a:rPr lang="hr-HR" sz="1600" dirty="0" smtClean="0">
                <a:hlinkClick r:id="rId4"/>
              </a:rPr>
              <a:t>uhddr@uhddr.hr</a:t>
            </a:r>
            <a:endParaRPr lang="hr-HR" sz="1600" dirty="0" smtClean="0"/>
          </a:p>
          <a:p>
            <a:endParaRPr lang="hr-HR" sz="1600" dirty="0" smtClean="0"/>
          </a:p>
          <a:p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114970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1">
                <a:lumMod val="5000"/>
                <a:lumOff val="9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502230"/>
            <a:ext cx="9144000" cy="681133"/>
          </a:xfrm>
        </p:spPr>
        <p:txBody>
          <a:bodyPr>
            <a:normAutofit/>
          </a:bodyPr>
          <a:lstStyle/>
          <a:p>
            <a:r>
              <a:rPr lang="hr-HR" sz="3200" b="1" dirty="0" err="1" smtClean="0"/>
              <a:t>Škabrnja</a:t>
            </a:r>
            <a:r>
              <a:rPr lang="hr-HR" sz="3200" b="1" dirty="0" smtClean="0"/>
              <a:t> 2015.</a:t>
            </a:r>
            <a:endParaRPr lang="hr-HR" sz="3200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2276669"/>
            <a:ext cx="9144000" cy="4133461"/>
          </a:xfrm>
        </p:spPr>
        <p:txBody>
          <a:bodyPr>
            <a:normAutofit/>
          </a:bodyPr>
          <a:lstStyle/>
          <a:p>
            <a:pPr algn="l"/>
            <a:endParaRPr lang="hr-HR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/>
              <a:t>B</a:t>
            </a:r>
            <a:r>
              <a:rPr lang="hr-HR" sz="3200" dirty="0" smtClean="0"/>
              <a:t>roj sudionika: 110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Partneri: MHB, Fond za zaštitu okoliša, općina </a:t>
            </a:r>
            <a:r>
              <a:rPr lang="hr-HR" sz="3200" dirty="0" err="1" smtClean="0"/>
              <a:t>Škabrnja</a:t>
            </a:r>
            <a:r>
              <a:rPr lang="hr-HR" sz="3200" dirty="0" smtClean="0"/>
              <a:t>, općina Sv. Filip i Jakov ŽP UHDDR Zadarske županije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Sakupljeni otpad: građevinski otpad, plastične i staklene boce, automobilske gume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6" y="363894"/>
            <a:ext cx="767972" cy="90899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195588" y="24259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600" dirty="0" smtClean="0"/>
              <a:t>UDRUGA HRVATSKIH DRAGOVOLJACA</a:t>
            </a:r>
          </a:p>
          <a:p>
            <a:r>
              <a:rPr lang="hr-HR" sz="1600" dirty="0" smtClean="0"/>
              <a:t>DOMOVINSKOG RATA</a:t>
            </a:r>
          </a:p>
          <a:p>
            <a:r>
              <a:rPr lang="hr-HR" sz="1600" dirty="0" smtClean="0">
                <a:hlinkClick r:id="rId3"/>
              </a:rPr>
              <a:t>www.uhddr.hr</a:t>
            </a:r>
            <a:endParaRPr lang="hr-HR" sz="1600" dirty="0" smtClean="0"/>
          </a:p>
          <a:p>
            <a:r>
              <a:rPr lang="hr-HR" sz="1600" dirty="0" smtClean="0">
                <a:hlinkClick r:id="rId4"/>
              </a:rPr>
              <a:t>uhddr@uhddr.hr</a:t>
            </a:r>
            <a:endParaRPr lang="hr-HR" sz="1600" dirty="0" smtClean="0"/>
          </a:p>
          <a:p>
            <a:endParaRPr lang="hr-HR" sz="1600" dirty="0" smtClean="0"/>
          </a:p>
          <a:p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389336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1">
                <a:lumMod val="5000"/>
                <a:lumOff val="9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884784"/>
            <a:ext cx="9144000" cy="994148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endParaRPr lang="hr-HR" dirty="0" smtClean="0"/>
          </a:p>
          <a:p>
            <a:pPr algn="l"/>
            <a:r>
              <a:rPr lang="hr-HR" dirty="0" smtClean="0"/>
              <a:t>udruga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6" y="363894"/>
            <a:ext cx="767972" cy="90899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195588" y="24259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600" dirty="0" smtClean="0"/>
              <a:t>UDRUGA HRVATSKIH DRAGOVOLJACA</a:t>
            </a:r>
          </a:p>
          <a:p>
            <a:r>
              <a:rPr lang="hr-HR" sz="1600" dirty="0" smtClean="0"/>
              <a:t>DOMOVINSKOG RATA</a:t>
            </a:r>
          </a:p>
          <a:p>
            <a:r>
              <a:rPr lang="hr-HR" sz="1600" dirty="0" smtClean="0">
                <a:hlinkClick r:id="rId3"/>
              </a:rPr>
              <a:t>www.uhddr.hr</a:t>
            </a:r>
            <a:endParaRPr lang="hr-HR" sz="1600" dirty="0" smtClean="0"/>
          </a:p>
          <a:p>
            <a:r>
              <a:rPr lang="hr-HR" sz="1600" dirty="0" smtClean="0">
                <a:hlinkClick r:id="rId4"/>
              </a:rPr>
              <a:t>uhddr@uhddr.hr</a:t>
            </a:r>
            <a:endParaRPr lang="hr-HR" sz="1600" dirty="0" smtClean="0"/>
          </a:p>
          <a:p>
            <a:endParaRPr lang="hr-HR" sz="1600" dirty="0" smtClean="0"/>
          </a:p>
          <a:p>
            <a:endParaRPr lang="hr-HR" sz="16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957" y="79896"/>
            <a:ext cx="5197079" cy="346471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695" y="2173809"/>
            <a:ext cx="5197079" cy="346471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7" y="3309665"/>
            <a:ext cx="5197079" cy="346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8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1">
                <a:lumMod val="5000"/>
                <a:lumOff val="9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502230"/>
            <a:ext cx="9144000" cy="681133"/>
          </a:xfrm>
        </p:spPr>
        <p:txBody>
          <a:bodyPr>
            <a:normAutofit/>
          </a:bodyPr>
          <a:lstStyle/>
          <a:p>
            <a:r>
              <a:rPr lang="hr-HR" sz="3200" b="1" dirty="0" err="1" smtClean="0"/>
              <a:t>Boranka</a:t>
            </a:r>
            <a:r>
              <a:rPr lang="hr-HR" sz="3200" b="1" dirty="0" smtClean="0"/>
              <a:t> 2019.</a:t>
            </a:r>
            <a:endParaRPr lang="hr-HR" sz="3200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2276669"/>
            <a:ext cx="9144000" cy="4133461"/>
          </a:xfrm>
        </p:spPr>
        <p:txBody>
          <a:bodyPr>
            <a:normAutofit/>
          </a:bodyPr>
          <a:lstStyle/>
          <a:p>
            <a:pPr algn="l"/>
            <a:endParaRPr lang="hr-HR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/>
              <a:t>B</a:t>
            </a:r>
            <a:r>
              <a:rPr lang="hr-HR" sz="3200" dirty="0" smtClean="0"/>
              <a:t>roj sudionika: 258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Partneri: Savez izviđača hrvatske, ŽP UHDDR Splitsko-dalmatinske županije, ŽP UHDDR Zadarske županije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Akcija opožarenih područja Dalmacije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6" y="363894"/>
            <a:ext cx="767972" cy="90899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195588" y="24259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600" dirty="0" smtClean="0"/>
              <a:t>UDRUGA HRVATSKIH DRAGOVOLJACA</a:t>
            </a:r>
          </a:p>
          <a:p>
            <a:r>
              <a:rPr lang="hr-HR" sz="1600" dirty="0" smtClean="0"/>
              <a:t>DOMOVINSKOG RATA</a:t>
            </a:r>
          </a:p>
          <a:p>
            <a:r>
              <a:rPr lang="hr-HR" sz="1600" dirty="0" smtClean="0">
                <a:hlinkClick r:id="rId3"/>
              </a:rPr>
              <a:t>www.uhddr.hr</a:t>
            </a:r>
            <a:endParaRPr lang="hr-HR" sz="1600" dirty="0" smtClean="0"/>
          </a:p>
          <a:p>
            <a:r>
              <a:rPr lang="hr-HR" sz="1600" dirty="0" smtClean="0">
                <a:hlinkClick r:id="rId4"/>
              </a:rPr>
              <a:t>uhddr@uhddr.hr</a:t>
            </a:r>
            <a:endParaRPr lang="hr-HR" sz="1600" dirty="0" smtClean="0"/>
          </a:p>
          <a:p>
            <a:endParaRPr lang="hr-HR" sz="1600" dirty="0" smtClean="0"/>
          </a:p>
          <a:p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281252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1">
                <a:lumMod val="5000"/>
                <a:lumOff val="9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884784"/>
            <a:ext cx="9144000" cy="994148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endParaRPr lang="hr-HR" dirty="0" smtClean="0"/>
          </a:p>
          <a:p>
            <a:pPr algn="l"/>
            <a:r>
              <a:rPr lang="hr-HR" dirty="0" smtClean="0"/>
              <a:t>udruga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6" y="363894"/>
            <a:ext cx="767972" cy="90899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195588" y="24259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600" dirty="0" smtClean="0"/>
              <a:t>UDRUGA HRVATSKIH DRAGOVOLJACA</a:t>
            </a:r>
          </a:p>
          <a:p>
            <a:r>
              <a:rPr lang="hr-HR" sz="1600" dirty="0" smtClean="0"/>
              <a:t>DOMOVINSKOG RATA</a:t>
            </a:r>
          </a:p>
          <a:p>
            <a:r>
              <a:rPr lang="hr-HR" sz="1600" dirty="0" smtClean="0">
                <a:hlinkClick r:id="rId3"/>
              </a:rPr>
              <a:t>www.uhddr.hr</a:t>
            </a:r>
            <a:endParaRPr lang="hr-HR" sz="1600" dirty="0" smtClean="0"/>
          </a:p>
          <a:p>
            <a:r>
              <a:rPr lang="hr-HR" sz="1600" dirty="0" smtClean="0">
                <a:hlinkClick r:id="rId4"/>
              </a:rPr>
              <a:t>uhddr@uhddr.hr</a:t>
            </a:r>
            <a:endParaRPr lang="hr-HR" sz="1600" dirty="0" smtClean="0"/>
          </a:p>
          <a:p>
            <a:endParaRPr lang="hr-HR" sz="1600" dirty="0" smtClean="0"/>
          </a:p>
          <a:p>
            <a:endParaRPr lang="hr-HR" sz="16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56" y="107157"/>
            <a:ext cx="4874418" cy="365581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268" y="2190367"/>
            <a:ext cx="4235013" cy="282334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3" y="2951460"/>
            <a:ext cx="5017293" cy="376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1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1">
                <a:lumMod val="5000"/>
                <a:lumOff val="9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502230"/>
            <a:ext cx="9144000" cy="681133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Vir 2021.</a:t>
            </a:r>
            <a:endParaRPr lang="hr-HR" sz="3200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2276669"/>
            <a:ext cx="9144000" cy="4133461"/>
          </a:xfrm>
        </p:spPr>
        <p:txBody>
          <a:bodyPr>
            <a:normAutofit lnSpcReduction="10000"/>
          </a:bodyPr>
          <a:lstStyle/>
          <a:p>
            <a:pPr algn="l"/>
            <a:endParaRPr lang="hr-HR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/>
              <a:t>B</a:t>
            </a:r>
            <a:r>
              <a:rPr lang="hr-HR" sz="3200" dirty="0" smtClean="0"/>
              <a:t>roj sudionika: 55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Partneri: općina Vir, TZ Vir, HVIDR-a Novi Zagreb, Ronilački klub Adriaticro Zagreb, ŽP UHDDR Zadarske županije, Civilna zaštita, Udruga branitelja oboljelih od PTSP-a Grada Zagreba, GO UHDDR Grada Zagreba, Hrvatski ronilački savez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Sakupljeni otpad: građevinski otpad, plastične i staklene boce, automobilske gume, metalni otpad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6" y="363894"/>
            <a:ext cx="767972" cy="90899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195588" y="24259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600" dirty="0" smtClean="0"/>
              <a:t>UDRUGA HRVATSKIH DRAGOVOLJACA</a:t>
            </a:r>
          </a:p>
          <a:p>
            <a:r>
              <a:rPr lang="hr-HR" sz="1600" dirty="0" smtClean="0"/>
              <a:t>DOMOVINSKOG RATA</a:t>
            </a:r>
          </a:p>
          <a:p>
            <a:r>
              <a:rPr lang="hr-HR" sz="1600" dirty="0" smtClean="0">
                <a:hlinkClick r:id="rId3"/>
              </a:rPr>
              <a:t>www.uhddr.hr</a:t>
            </a:r>
            <a:endParaRPr lang="hr-HR" sz="1600" dirty="0" smtClean="0"/>
          </a:p>
          <a:p>
            <a:r>
              <a:rPr lang="hr-HR" sz="1600" dirty="0" smtClean="0">
                <a:hlinkClick r:id="rId4"/>
              </a:rPr>
              <a:t>uhddr@uhddr.hr</a:t>
            </a:r>
            <a:endParaRPr lang="hr-HR" sz="1600" dirty="0" smtClean="0"/>
          </a:p>
          <a:p>
            <a:endParaRPr lang="hr-HR" sz="1600" dirty="0" smtClean="0"/>
          </a:p>
          <a:p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196769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1">
                <a:lumMod val="5000"/>
                <a:lumOff val="9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884784"/>
            <a:ext cx="9144000" cy="994148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endParaRPr lang="hr-HR" dirty="0" smtClean="0"/>
          </a:p>
          <a:p>
            <a:pPr algn="l"/>
            <a:r>
              <a:rPr lang="hr-HR" dirty="0" smtClean="0"/>
              <a:t>udruga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6" y="363894"/>
            <a:ext cx="767972" cy="90899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195588" y="24259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600" dirty="0" smtClean="0"/>
              <a:t>UDRUGA HRVATSKIH DRAGOVOLJACA</a:t>
            </a:r>
          </a:p>
          <a:p>
            <a:r>
              <a:rPr lang="hr-HR" sz="1600" dirty="0" smtClean="0"/>
              <a:t>DOMOVINSKOG RATA</a:t>
            </a:r>
          </a:p>
          <a:p>
            <a:r>
              <a:rPr lang="hr-HR" sz="1600" dirty="0" smtClean="0">
                <a:hlinkClick r:id="rId3"/>
              </a:rPr>
              <a:t>www.uhddr.hr</a:t>
            </a:r>
            <a:endParaRPr lang="hr-HR" sz="1600" dirty="0" smtClean="0"/>
          </a:p>
          <a:p>
            <a:r>
              <a:rPr lang="hr-HR" sz="1600" dirty="0" smtClean="0">
                <a:hlinkClick r:id="rId4"/>
              </a:rPr>
              <a:t>uhddr@uhddr.hr</a:t>
            </a:r>
            <a:endParaRPr lang="hr-HR" sz="1600" dirty="0" smtClean="0"/>
          </a:p>
          <a:p>
            <a:endParaRPr lang="hr-HR" sz="1600" dirty="0" smtClean="0"/>
          </a:p>
          <a:p>
            <a:endParaRPr lang="hr-HR" sz="16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802" y="33462"/>
            <a:ext cx="4933778" cy="328838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687" y="1591409"/>
            <a:ext cx="4948437" cy="329815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1942"/>
            <a:ext cx="4948437" cy="329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0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1">
                <a:lumMod val="5000"/>
                <a:lumOff val="9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502230"/>
            <a:ext cx="9144000" cy="681133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Zagreb-Savica 2022.</a:t>
            </a:r>
            <a:endParaRPr lang="hr-HR" sz="3200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2276669"/>
            <a:ext cx="9144000" cy="4133461"/>
          </a:xfrm>
        </p:spPr>
        <p:txBody>
          <a:bodyPr>
            <a:normAutofit lnSpcReduction="10000"/>
          </a:bodyPr>
          <a:lstStyle/>
          <a:p>
            <a:pPr algn="l"/>
            <a:endParaRPr lang="hr-HR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/>
              <a:t>B</a:t>
            </a:r>
            <a:r>
              <a:rPr lang="hr-HR" sz="3200" dirty="0" smtClean="0"/>
              <a:t>roj sudionika: 84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Partneri: Grad Zagreb, GO UHDDR Grada Zagreba, JVP Zagreb, ŠRD Peščenica, ŽP UHDDR Zagrebačke županije, Ronilački klub Adriaticro Zagreb, Udruga vojnika, veterana i domoljuba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Sakupljeni otpad: građevinski otpad, plastične i staklene boce, tekstil, automobilske gume, kemijski otpad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6" y="363894"/>
            <a:ext cx="767972" cy="90899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195588" y="24259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600" dirty="0" smtClean="0"/>
              <a:t>UDRUGA HRVATSKIH DRAGOVOLJACA</a:t>
            </a:r>
          </a:p>
          <a:p>
            <a:r>
              <a:rPr lang="hr-HR" sz="1600" dirty="0" smtClean="0"/>
              <a:t>DOMOVINSKOG RATA</a:t>
            </a:r>
          </a:p>
          <a:p>
            <a:r>
              <a:rPr lang="hr-HR" sz="1600" dirty="0" smtClean="0">
                <a:hlinkClick r:id="rId3"/>
              </a:rPr>
              <a:t>www.uhddr.hr</a:t>
            </a:r>
            <a:endParaRPr lang="hr-HR" sz="1600" dirty="0" smtClean="0"/>
          </a:p>
          <a:p>
            <a:r>
              <a:rPr lang="hr-HR" sz="1600" dirty="0" smtClean="0">
                <a:hlinkClick r:id="rId4"/>
              </a:rPr>
              <a:t>uhddr@uhddr.hr</a:t>
            </a:r>
            <a:endParaRPr lang="hr-HR" sz="1600" dirty="0" smtClean="0"/>
          </a:p>
          <a:p>
            <a:endParaRPr lang="hr-HR" sz="1600" dirty="0" smtClean="0"/>
          </a:p>
          <a:p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177036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1">
                <a:lumMod val="5000"/>
                <a:lumOff val="9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884784"/>
            <a:ext cx="9144000" cy="994148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endParaRPr lang="hr-HR" dirty="0" smtClean="0"/>
          </a:p>
          <a:p>
            <a:pPr algn="l"/>
            <a:r>
              <a:rPr lang="hr-HR" dirty="0" smtClean="0"/>
              <a:t>udruga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6" y="363894"/>
            <a:ext cx="767972" cy="90899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195588" y="24259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600" dirty="0" smtClean="0"/>
              <a:t>UDRUGA HRVATSKIH DRAGOVOLJACA</a:t>
            </a:r>
          </a:p>
          <a:p>
            <a:r>
              <a:rPr lang="hr-HR" sz="1600" dirty="0" smtClean="0"/>
              <a:t>DOMOVINSKOG RATA</a:t>
            </a:r>
          </a:p>
          <a:p>
            <a:r>
              <a:rPr lang="hr-HR" sz="1600" dirty="0" smtClean="0">
                <a:hlinkClick r:id="rId3"/>
              </a:rPr>
              <a:t>www.uhddr.hr</a:t>
            </a:r>
            <a:endParaRPr lang="hr-HR" sz="1600" dirty="0" smtClean="0"/>
          </a:p>
          <a:p>
            <a:r>
              <a:rPr lang="hr-HR" sz="1600" dirty="0" smtClean="0">
                <a:hlinkClick r:id="rId4"/>
              </a:rPr>
              <a:t>uhddr@uhddr.hr</a:t>
            </a:r>
            <a:endParaRPr lang="hr-HR" sz="1600" dirty="0" smtClean="0"/>
          </a:p>
          <a:p>
            <a:endParaRPr lang="hr-HR" sz="1600" dirty="0" smtClean="0"/>
          </a:p>
          <a:p>
            <a:endParaRPr lang="hr-HR" sz="16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853" y="78581"/>
            <a:ext cx="4019551" cy="301466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206" y="3200400"/>
            <a:ext cx="3952875" cy="2964656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849" y="78581"/>
            <a:ext cx="3112711" cy="331470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206" y="3093244"/>
            <a:ext cx="2896712" cy="3870346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9" y="1884784"/>
            <a:ext cx="5238748" cy="392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6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1">
                <a:lumMod val="5000"/>
                <a:lumOff val="9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399593"/>
            <a:ext cx="9144000" cy="858415"/>
          </a:xfrm>
        </p:spPr>
        <p:txBody>
          <a:bodyPr>
            <a:normAutofit/>
          </a:bodyPr>
          <a:lstStyle/>
          <a:p>
            <a:r>
              <a:rPr lang="hr-HR" sz="5400" b="1" dirty="0" smtClean="0"/>
              <a:t>ZAKLJUČAK</a:t>
            </a:r>
            <a:endParaRPr lang="hr-HR" sz="5400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2360645"/>
            <a:ext cx="9144000" cy="4077477"/>
          </a:xfrm>
        </p:spPr>
        <p:txBody>
          <a:bodyPr>
            <a:normAutofit fontScale="92500"/>
          </a:bodyPr>
          <a:lstStyle/>
          <a:p>
            <a:pPr algn="l"/>
            <a:endParaRPr lang="hr-HR" dirty="0" smtClean="0"/>
          </a:p>
          <a:p>
            <a:pPr algn="l"/>
            <a:r>
              <a:rPr lang="hr-HR" sz="3200" dirty="0" smtClean="0"/>
              <a:t>Uz puno volje i entuzijazma, dobrom organizacijom u suradnji s institucijama i lokalnom upravom te partnerima, udruge branitelja konkretnim angažmanom svojih članova i resursa mogu uspješno provoditi projekte iz područja zaštite okoliša i na taj način ostvariti ciljeve: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r-HR" sz="3200" b="1" dirty="0" smtClean="0"/>
              <a:t>Kratkoročni</a:t>
            </a:r>
            <a:r>
              <a:rPr lang="hr-HR" sz="3200" dirty="0" smtClean="0"/>
              <a:t> – očistiti određeno područje od otpada,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r-HR" sz="3200" b="1" dirty="0" smtClean="0"/>
              <a:t>Dugoročni </a:t>
            </a:r>
            <a:r>
              <a:rPr lang="hr-HR" sz="3200" dirty="0" smtClean="0"/>
              <a:t>– napraviti značajan utjecaj na svijest javnosti o važnosti zaštite okoliša.</a:t>
            </a:r>
            <a:endParaRPr lang="hr-HR" sz="32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6" y="363894"/>
            <a:ext cx="767972" cy="90899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195588" y="24259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600" dirty="0" smtClean="0"/>
              <a:t>UDRUGA HRVATSKIH DRAGOVOLJACA</a:t>
            </a:r>
          </a:p>
          <a:p>
            <a:r>
              <a:rPr lang="hr-HR" sz="1600" dirty="0" smtClean="0"/>
              <a:t>DOMOVINSKOG RATA</a:t>
            </a:r>
          </a:p>
          <a:p>
            <a:r>
              <a:rPr lang="hr-HR" sz="1600" dirty="0" smtClean="0">
                <a:hlinkClick r:id="rId3"/>
              </a:rPr>
              <a:t>www.uhddr.hr</a:t>
            </a:r>
            <a:endParaRPr lang="hr-HR" sz="1600" dirty="0" smtClean="0"/>
          </a:p>
          <a:p>
            <a:r>
              <a:rPr lang="hr-HR" sz="1600" dirty="0" smtClean="0">
                <a:hlinkClick r:id="rId4"/>
              </a:rPr>
              <a:t>uhddr@uhddr.hr</a:t>
            </a:r>
            <a:endParaRPr lang="hr-HR" sz="1600" dirty="0" smtClean="0"/>
          </a:p>
          <a:p>
            <a:endParaRPr lang="hr-HR" sz="1600" dirty="0" smtClean="0"/>
          </a:p>
          <a:p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29499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1">
                <a:lumMod val="5000"/>
                <a:lumOff val="9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884783"/>
            <a:ext cx="9144000" cy="2967135"/>
          </a:xfrm>
        </p:spPr>
        <p:txBody>
          <a:bodyPr>
            <a:normAutofit/>
          </a:bodyPr>
          <a:lstStyle/>
          <a:p>
            <a:r>
              <a:rPr lang="hr-HR" dirty="0" smtClean="0"/>
              <a:t>ZAHVALJUJEM NA POZORNOSTI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endParaRPr lang="hr-HR" dirty="0" smtClean="0"/>
          </a:p>
          <a:p>
            <a:pPr algn="l"/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6" y="363894"/>
            <a:ext cx="767972" cy="90899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195588" y="24259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600" dirty="0" smtClean="0"/>
              <a:t>UDRUGA HRVATSKIH DRAGOVOLJACA</a:t>
            </a:r>
          </a:p>
          <a:p>
            <a:r>
              <a:rPr lang="hr-HR" sz="1600" dirty="0" smtClean="0"/>
              <a:t>DOMOVINSKOG RATA</a:t>
            </a:r>
          </a:p>
          <a:p>
            <a:r>
              <a:rPr lang="hr-HR" sz="1600" dirty="0" smtClean="0">
                <a:hlinkClick r:id="rId3"/>
              </a:rPr>
              <a:t>www.uhddr.hr</a:t>
            </a:r>
            <a:endParaRPr lang="hr-HR" sz="1600" dirty="0" smtClean="0"/>
          </a:p>
          <a:p>
            <a:r>
              <a:rPr lang="hr-HR" sz="1600" dirty="0" smtClean="0">
                <a:hlinkClick r:id="rId4"/>
              </a:rPr>
              <a:t>uhddr@uhddr.hr</a:t>
            </a:r>
            <a:endParaRPr lang="hr-HR" sz="1600" dirty="0" smtClean="0"/>
          </a:p>
          <a:p>
            <a:endParaRPr lang="hr-HR" sz="1600" dirty="0" smtClean="0"/>
          </a:p>
          <a:p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88360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1">
                <a:lumMod val="5000"/>
                <a:lumOff val="9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884783"/>
            <a:ext cx="9144000" cy="793103"/>
          </a:xfrm>
        </p:spPr>
        <p:txBody>
          <a:bodyPr>
            <a:normAutofit fontScale="90000"/>
          </a:bodyPr>
          <a:lstStyle/>
          <a:p>
            <a:r>
              <a:rPr lang="hr-HR" sz="5400" dirty="0" smtClean="0"/>
              <a:t>Zašto hrvatski branitelji?</a:t>
            </a:r>
            <a:endParaRPr lang="hr-HR" sz="54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2677887"/>
            <a:ext cx="9144000" cy="3853542"/>
          </a:xfrm>
        </p:spPr>
        <p:txBody>
          <a:bodyPr>
            <a:normAutofit/>
          </a:bodyPr>
          <a:lstStyle/>
          <a:p>
            <a:pPr algn="l"/>
            <a:endParaRPr lang="hr-HR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Ljubav prema domovini i prema njezinim ljepotama,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Organizirani i okupljeni u udruge i sekcije,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Posvećeni ostvarenju cilja,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Pozitivno reagiraju na afirmativne projekte,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Uključuju djecu i mlađe članove svojih obitelji.</a:t>
            </a:r>
            <a:endParaRPr lang="hr-HR" sz="32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6" y="363894"/>
            <a:ext cx="767972" cy="90899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195588" y="24259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600" dirty="0" smtClean="0"/>
              <a:t>UDRUGA HRVATSKIH DRAGOVOLJACA</a:t>
            </a:r>
          </a:p>
          <a:p>
            <a:r>
              <a:rPr lang="hr-HR" sz="1600" dirty="0" smtClean="0"/>
              <a:t>DOMOVINSKOG RATA</a:t>
            </a:r>
          </a:p>
          <a:p>
            <a:r>
              <a:rPr lang="hr-HR" sz="1600" dirty="0" smtClean="0">
                <a:hlinkClick r:id="rId3"/>
              </a:rPr>
              <a:t>www.uhddr.hr</a:t>
            </a:r>
            <a:endParaRPr lang="hr-HR" sz="1600" dirty="0" smtClean="0"/>
          </a:p>
          <a:p>
            <a:r>
              <a:rPr lang="hr-HR" sz="1600" dirty="0" smtClean="0">
                <a:hlinkClick r:id="rId4"/>
              </a:rPr>
              <a:t>uhddr@uhddr.hr</a:t>
            </a:r>
            <a:endParaRPr lang="hr-HR" sz="1600" dirty="0" smtClean="0"/>
          </a:p>
          <a:p>
            <a:endParaRPr lang="hr-HR" sz="1600" dirty="0" smtClean="0"/>
          </a:p>
          <a:p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161812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1">
                <a:lumMod val="5000"/>
                <a:lumOff val="9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362269"/>
            <a:ext cx="9144000" cy="1679511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Kako odabrati lokaciju provedbe?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041780"/>
            <a:ext cx="9144000" cy="3750906"/>
          </a:xfrm>
        </p:spPr>
        <p:txBody>
          <a:bodyPr>
            <a:normAutofit fontScale="70000" lnSpcReduction="20000"/>
          </a:bodyPr>
          <a:lstStyle/>
          <a:p>
            <a:pPr algn="l"/>
            <a:endParaRPr lang="hr-HR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4600" dirty="0" smtClean="0"/>
              <a:t>Dobro poznata lokacija na kojoj se ekološka akcija održava,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4600" dirty="0" smtClean="0"/>
              <a:t>Komunikacija s lokalnom upravom i samoupravom ili Turističkom zajednicom,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4600" dirty="0" smtClean="0"/>
              <a:t>Angažman mehanizacije, resursa i komunalne službe koje posjeduje lokalna uprava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4600" dirty="0" smtClean="0"/>
              <a:t>Organizirano i odgovorno zbrinjavanje prikupljenog otpada.</a:t>
            </a:r>
            <a:endParaRPr lang="hr-HR" sz="46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6" y="363894"/>
            <a:ext cx="767972" cy="90899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195588" y="24259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600" dirty="0" smtClean="0"/>
              <a:t>UDRUGA HRVATSKIH DRAGOVOLJACA</a:t>
            </a:r>
          </a:p>
          <a:p>
            <a:r>
              <a:rPr lang="hr-HR" sz="1600" dirty="0" smtClean="0"/>
              <a:t>DOMOVINSKOG RATA</a:t>
            </a:r>
          </a:p>
          <a:p>
            <a:r>
              <a:rPr lang="hr-HR" sz="1600" dirty="0" smtClean="0">
                <a:hlinkClick r:id="rId3"/>
              </a:rPr>
              <a:t>www.uhddr.hr</a:t>
            </a:r>
            <a:endParaRPr lang="hr-HR" sz="1600" dirty="0" smtClean="0"/>
          </a:p>
          <a:p>
            <a:r>
              <a:rPr lang="hr-HR" sz="1600" dirty="0" smtClean="0">
                <a:hlinkClick r:id="rId4"/>
              </a:rPr>
              <a:t>uhddr@uhddr.hr</a:t>
            </a:r>
            <a:endParaRPr lang="hr-HR" sz="1600" dirty="0" smtClean="0"/>
          </a:p>
          <a:p>
            <a:endParaRPr lang="hr-HR" sz="1600" dirty="0" smtClean="0"/>
          </a:p>
          <a:p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284194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1">
                <a:lumMod val="5000"/>
                <a:lumOff val="9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464906"/>
            <a:ext cx="9144000" cy="1625179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METODE I TEHNIKE PROVEDBE EKOLOŠKIH AKCIJA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034565"/>
            <a:ext cx="9144000" cy="3655483"/>
          </a:xfrm>
        </p:spPr>
        <p:txBody>
          <a:bodyPr>
            <a:normAutofit/>
          </a:bodyPr>
          <a:lstStyle/>
          <a:p>
            <a:pPr algn="l"/>
            <a:endParaRPr lang="hr-HR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Sigurnost – korištenje zaštitnih sredstava,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Korištenje specijalne opreme (kontejneri, namjenske vreće, mehanizacija, podvodna oprema)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Korištenje ronilačkih vještina </a:t>
            </a:r>
            <a:r>
              <a:rPr lang="hr-HR" sz="3200" dirty="0" smtClean="0"/>
              <a:t>prilikom </a:t>
            </a:r>
            <a:r>
              <a:rPr lang="hr-HR" sz="3200" dirty="0" smtClean="0"/>
              <a:t>provedbe čišćenja podmorja, rijeka i jezera,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Razvrstavanje otpada.</a:t>
            </a:r>
            <a:endParaRPr lang="hr-HR" sz="32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6" y="363894"/>
            <a:ext cx="767972" cy="90899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195588" y="24259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600" dirty="0" smtClean="0"/>
              <a:t>UDRUGA HRVATSKIH DRAGOVOLJACA</a:t>
            </a:r>
          </a:p>
          <a:p>
            <a:r>
              <a:rPr lang="hr-HR" sz="1600" dirty="0" smtClean="0"/>
              <a:t>DOMOVINSKOG RATA</a:t>
            </a:r>
          </a:p>
          <a:p>
            <a:r>
              <a:rPr lang="hr-HR" sz="1600" dirty="0" smtClean="0">
                <a:hlinkClick r:id="rId3"/>
              </a:rPr>
              <a:t>www.uhddr.hr</a:t>
            </a:r>
            <a:endParaRPr lang="hr-HR" sz="1600" dirty="0" smtClean="0"/>
          </a:p>
          <a:p>
            <a:r>
              <a:rPr lang="hr-HR" sz="1600" dirty="0" smtClean="0">
                <a:hlinkClick r:id="rId4"/>
              </a:rPr>
              <a:t>uhddr@uhddr.hr</a:t>
            </a:r>
            <a:endParaRPr lang="hr-HR" sz="1600" dirty="0" smtClean="0"/>
          </a:p>
          <a:p>
            <a:endParaRPr lang="hr-HR" sz="1600" dirty="0" smtClean="0"/>
          </a:p>
          <a:p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192435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1">
                <a:lumMod val="5000"/>
                <a:lumOff val="9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884783"/>
            <a:ext cx="9144000" cy="72605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endParaRPr lang="hr-HR" dirty="0" smtClean="0"/>
          </a:p>
          <a:p>
            <a:pPr algn="l"/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6" y="363894"/>
            <a:ext cx="767972" cy="90899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195588" y="24259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600" dirty="0" smtClean="0"/>
              <a:t>UDRUGA HRVATSKIH DRAGOVOLJACA</a:t>
            </a:r>
          </a:p>
          <a:p>
            <a:r>
              <a:rPr lang="hr-HR" sz="1600" dirty="0" smtClean="0"/>
              <a:t>DOMOVINSKOG RATA</a:t>
            </a:r>
          </a:p>
          <a:p>
            <a:r>
              <a:rPr lang="hr-HR" sz="1600" dirty="0" smtClean="0">
                <a:hlinkClick r:id="rId3"/>
              </a:rPr>
              <a:t>www.uhddr.hr</a:t>
            </a:r>
            <a:endParaRPr lang="hr-HR" sz="1600" dirty="0" smtClean="0"/>
          </a:p>
          <a:p>
            <a:r>
              <a:rPr lang="hr-HR" sz="1600" dirty="0" smtClean="0">
                <a:hlinkClick r:id="rId4"/>
              </a:rPr>
              <a:t>uhddr@uhddr.hr</a:t>
            </a:r>
            <a:endParaRPr lang="hr-HR" sz="1600" dirty="0" smtClean="0"/>
          </a:p>
          <a:p>
            <a:endParaRPr lang="hr-HR" sz="1600" dirty="0" smtClean="0"/>
          </a:p>
          <a:p>
            <a:endParaRPr lang="hr-HR" sz="16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3165"/>
            <a:ext cx="6031706" cy="283196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4" y="2133947"/>
            <a:ext cx="3322021" cy="1866554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4" y="4203304"/>
            <a:ext cx="2883694" cy="2883694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977652"/>
            <a:ext cx="5041106" cy="378083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42117" y="2267996"/>
            <a:ext cx="6067786" cy="294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1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1">
                <a:lumMod val="5000"/>
                <a:lumOff val="9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884784"/>
            <a:ext cx="9144000" cy="877078"/>
          </a:xfrm>
        </p:spPr>
        <p:txBody>
          <a:bodyPr>
            <a:normAutofit/>
          </a:bodyPr>
          <a:lstStyle/>
          <a:p>
            <a:r>
              <a:rPr lang="hr-HR" sz="5400" dirty="0" smtClean="0"/>
              <a:t>EDUKACIJA</a:t>
            </a:r>
            <a:endParaRPr lang="hr-HR" sz="54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2761862"/>
            <a:ext cx="9144000" cy="3853542"/>
          </a:xfrm>
        </p:spPr>
        <p:txBody>
          <a:bodyPr>
            <a:normAutofit/>
          </a:bodyPr>
          <a:lstStyle/>
          <a:p>
            <a:pPr algn="l"/>
            <a:endParaRPr lang="hr-HR" dirty="0" smtClean="0"/>
          </a:p>
          <a:p>
            <a:pPr algn="l"/>
            <a:r>
              <a:rPr lang="hr-HR" sz="3200" dirty="0" smtClean="0"/>
              <a:t>EDUKACIJA SUDIONIKA: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Tečajevi zaštite prirode,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Tečajevi biologije,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Tečajevi rukovanja alatima i pomagalima (motorne pile, vozila, vitla, alati, strojevi)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3200" dirty="0" smtClean="0"/>
              <a:t>Tečajevi ronjenja.</a:t>
            </a:r>
            <a:endParaRPr lang="hr-HR" sz="32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6" y="363894"/>
            <a:ext cx="767972" cy="90899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195588" y="24259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600" dirty="0" smtClean="0"/>
              <a:t>UDRUGA HRVATSKIH DRAGOVOLJACA</a:t>
            </a:r>
          </a:p>
          <a:p>
            <a:r>
              <a:rPr lang="hr-HR" sz="1600" dirty="0" smtClean="0"/>
              <a:t>DOMOVINSKOG RATA</a:t>
            </a:r>
          </a:p>
          <a:p>
            <a:r>
              <a:rPr lang="hr-HR" sz="1600" dirty="0" smtClean="0">
                <a:hlinkClick r:id="rId3"/>
              </a:rPr>
              <a:t>www.uhddr.hr</a:t>
            </a:r>
            <a:endParaRPr lang="hr-HR" sz="1600" dirty="0" smtClean="0"/>
          </a:p>
          <a:p>
            <a:r>
              <a:rPr lang="hr-HR" sz="1600" dirty="0" smtClean="0">
                <a:hlinkClick r:id="rId4"/>
              </a:rPr>
              <a:t>uhddr@uhddr.hr</a:t>
            </a:r>
            <a:endParaRPr lang="hr-HR" sz="1600" dirty="0" smtClean="0"/>
          </a:p>
          <a:p>
            <a:endParaRPr lang="hr-HR" sz="1600" dirty="0" smtClean="0"/>
          </a:p>
          <a:p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54369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1">
                <a:lumMod val="5000"/>
                <a:lumOff val="9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884783"/>
            <a:ext cx="9144000" cy="1625179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endParaRPr lang="hr-HR" dirty="0" smtClean="0"/>
          </a:p>
          <a:p>
            <a:pPr algn="l"/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6" y="363894"/>
            <a:ext cx="767972" cy="90899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195588" y="24259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600" dirty="0" smtClean="0"/>
              <a:t>UDRUGA HRVATSKIH DRAGOVOLJACA</a:t>
            </a:r>
          </a:p>
          <a:p>
            <a:r>
              <a:rPr lang="hr-HR" sz="1600" dirty="0" smtClean="0"/>
              <a:t>DOMOVINSKOG RATA</a:t>
            </a:r>
          </a:p>
          <a:p>
            <a:r>
              <a:rPr lang="hr-HR" sz="1600" dirty="0" smtClean="0">
                <a:hlinkClick r:id="rId3"/>
              </a:rPr>
              <a:t>www.uhddr.hr</a:t>
            </a:r>
            <a:endParaRPr lang="hr-HR" sz="1600" dirty="0" smtClean="0"/>
          </a:p>
          <a:p>
            <a:r>
              <a:rPr lang="hr-HR" sz="1600" dirty="0" smtClean="0">
                <a:hlinkClick r:id="rId4"/>
              </a:rPr>
              <a:t>uhddr@uhddr.hr</a:t>
            </a:r>
            <a:endParaRPr lang="hr-HR" sz="1600" dirty="0" smtClean="0"/>
          </a:p>
          <a:p>
            <a:endParaRPr lang="hr-HR" sz="1600" dirty="0" smtClean="0"/>
          </a:p>
          <a:p>
            <a:endParaRPr lang="hr-HR" sz="1600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537" y="96748"/>
            <a:ext cx="5119821" cy="341321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693" y="1803355"/>
            <a:ext cx="3364705" cy="2523529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3" y="3456615"/>
            <a:ext cx="6193767" cy="301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3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</TotalTime>
  <Words>1134</Words>
  <Application>Microsoft Office PowerPoint</Application>
  <PresentationFormat>Široki zaslon</PresentationFormat>
  <Paragraphs>302</Paragraphs>
  <Slides>39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Tema sustava Office</vt:lpstr>
      <vt:lpstr> PRIJENOS SPECIFIČNIH ZNANJA 9. CENTAR ZNANJA PODRUČJE:  ZELENA I ODRŽIVA HRVATSKA</vt:lpstr>
      <vt:lpstr>PowerPoint prezentacija</vt:lpstr>
      <vt:lpstr>CILJEVI PROJEKATA IZ PODRUČJA ZAŠTITE PRIRODE</vt:lpstr>
      <vt:lpstr>Zašto hrvatski branitelji?</vt:lpstr>
      <vt:lpstr>Kako odabrati lokaciju provedbe?</vt:lpstr>
      <vt:lpstr>METODE I TEHNIKE PROVEDBE EKOLOŠKIH AKCIJA</vt:lpstr>
      <vt:lpstr>PowerPoint prezentacija</vt:lpstr>
      <vt:lpstr>EDUKACIJA</vt:lpstr>
      <vt:lpstr>PowerPoint prezentacija</vt:lpstr>
      <vt:lpstr>PowerPoint prezentacija</vt:lpstr>
      <vt:lpstr>MEDIJSKA POTPORA</vt:lpstr>
      <vt:lpstr>REZULTATI PROJEKTA </vt:lpstr>
      <vt:lpstr>PARTNERI:</vt:lpstr>
      <vt:lpstr>KOLIČINE PRIKUPLJENOG OTPADA:</vt:lpstr>
      <vt:lpstr>PowerPoint prezentacija</vt:lpstr>
      <vt:lpstr>PowerPoint prezentacija</vt:lpstr>
      <vt:lpstr>PowerPoint prezentacija</vt:lpstr>
      <vt:lpstr>Cavtat 2008.</vt:lpstr>
      <vt:lpstr>PowerPoint prezentacija</vt:lpstr>
      <vt:lpstr>Savudrija 2011.</vt:lpstr>
      <vt:lpstr>PowerPoint prezentacija</vt:lpstr>
      <vt:lpstr>Zagreb-Jarun 2013.</vt:lpstr>
      <vt:lpstr>PowerPoint prezentacija</vt:lpstr>
      <vt:lpstr>Šilo 2014.</vt:lpstr>
      <vt:lpstr>PowerPoint prezentacija</vt:lpstr>
      <vt:lpstr>Dubrovnik 2014.</vt:lpstr>
      <vt:lpstr>PowerPoint prezentacija</vt:lpstr>
      <vt:lpstr>Drage 2015.</vt:lpstr>
      <vt:lpstr>PowerPoint prezentacija</vt:lpstr>
      <vt:lpstr>Škabrnja 2015.</vt:lpstr>
      <vt:lpstr>PowerPoint prezentacija</vt:lpstr>
      <vt:lpstr>Boranka 2019.</vt:lpstr>
      <vt:lpstr>PowerPoint prezentacija</vt:lpstr>
      <vt:lpstr>Vir 2021.</vt:lpstr>
      <vt:lpstr>PowerPoint prezentacija</vt:lpstr>
      <vt:lpstr>Zagreb-Savica 2022.</vt:lpstr>
      <vt:lpstr>PowerPoint prezentacija</vt:lpstr>
      <vt:lpstr>ZAKLJUČAK</vt:lpstr>
      <vt:lpstr>ZAHVALJUJEM NA POZORNOSTI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Dario</dc:creator>
  <cp:lastModifiedBy>Dario</cp:lastModifiedBy>
  <cp:revision>40</cp:revision>
  <dcterms:created xsi:type="dcterms:W3CDTF">2022-11-22T22:21:20Z</dcterms:created>
  <dcterms:modified xsi:type="dcterms:W3CDTF">2022-11-24T15:54:16Z</dcterms:modified>
</cp:coreProperties>
</file>