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69" r:id="rId6"/>
    <p:sldId id="268" r:id="rId7"/>
    <p:sldId id="264" r:id="rId8"/>
    <p:sldId id="265" r:id="rId9"/>
    <p:sldId id="266" r:id="rId10"/>
    <p:sldId id="267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spomenici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i="1" dirty="0" smtClean="0">
                <a:latin typeface="Bahnschrift Light" panose="020B0502040204020203" pitchFamily="34" charset="0"/>
              </a:rPr>
              <a:t>Sjećanja, uspomene, obilježavanja</a:t>
            </a:r>
            <a:endParaRPr lang="hr-HR" i="1" dirty="0">
              <a:latin typeface="Bahnschrift Ligh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30" y="121936"/>
            <a:ext cx="823285" cy="9747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6" y="5582458"/>
            <a:ext cx="2689028" cy="10265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2" y="5335479"/>
            <a:ext cx="1273523" cy="12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Spomenik - svrha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sz="8800" dirty="0" smtClean="0">
                <a:latin typeface="Bahnschrift Light" panose="020B0502040204020203" pitchFamily="34" charset="0"/>
              </a:rPr>
              <a:t>Pomažu </a:t>
            </a:r>
            <a:r>
              <a:rPr lang="hr-HR" sz="8800" dirty="0">
                <a:latin typeface="Bahnschrift Light" panose="020B0502040204020203" pitchFamily="34" charset="0"/>
              </a:rPr>
              <a:t>zajednicama čuvati </a:t>
            </a:r>
            <a:r>
              <a:rPr lang="hr-HR" sz="8800" b="1" dirty="0">
                <a:latin typeface="Bahnschrift Light" panose="020B0502040204020203" pitchFamily="34" charset="0"/>
              </a:rPr>
              <a:t>sjećanja</a:t>
            </a:r>
            <a:r>
              <a:rPr lang="hr-HR" sz="8800" dirty="0">
                <a:latin typeface="Bahnschrift Light" panose="020B0502040204020203" pitchFamily="34" charset="0"/>
              </a:rPr>
              <a:t>, ali su i neraskidivo vezani uz </a:t>
            </a:r>
            <a:r>
              <a:rPr lang="hr-HR" sz="8800" b="1" dirty="0">
                <a:latin typeface="Bahnschrift Light" panose="020B0502040204020203" pitchFamily="34" charset="0"/>
              </a:rPr>
              <a:t>sadašnjost</a:t>
            </a:r>
            <a:r>
              <a:rPr lang="hr-HR" sz="8800" dirty="0">
                <a:latin typeface="Bahnschrift Light" panose="020B0502040204020203" pitchFamily="34" charset="0"/>
              </a:rPr>
              <a:t>. </a:t>
            </a:r>
            <a:endParaRPr lang="hr-HR" sz="8800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sz="8800" dirty="0" smtClean="0">
                <a:latin typeface="Bahnschrift Light" panose="020B0502040204020203" pitchFamily="34" charset="0"/>
              </a:rPr>
              <a:t>Promišljanje </a:t>
            </a:r>
            <a:r>
              <a:rPr lang="hr-HR" sz="8800" dirty="0">
                <a:latin typeface="Bahnschrift Light" panose="020B0502040204020203" pitchFamily="34" charset="0"/>
              </a:rPr>
              <a:t>o spomenicima pruža priliku kritičkoga osvrta na povijesna zbivanja, kao i na razumijevanje samoga procesa koji dovodi do izgradnje spomenika, te na načine na koje se spomenici mogu interpretirati i čije </a:t>
            </a:r>
            <a:r>
              <a:rPr lang="hr-HR" sz="8800" b="1" dirty="0">
                <a:latin typeface="Bahnschrift Light" panose="020B0502040204020203" pitchFamily="34" charset="0"/>
              </a:rPr>
              <a:t>povijesti</a:t>
            </a:r>
            <a:r>
              <a:rPr lang="hr-HR" sz="8800" dirty="0">
                <a:latin typeface="Bahnschrift Light" panose="020B0502040204020203" pitchFamily="34" charset="0"/>
              </a:rPr>
              <a:t> mogu naglašavati, a čije umanjiti ili omalovažiti. </a:t>
            </a:r>
            <a:r>
              <a:rPr lang="hr-HR" dirty="0"/>
              <a:t>	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>
                <a:latin typeface="Bahnschrift Light" panose="020B0502040204020203" pitchFamily="34" charset="0"/>
              </a:rPr>
              <a:t>Kakvu povijest opisuje spomenik?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Kada </a:t>
            </a:r>
            <a:r>
              <a:rPr lang="hr-HR" dirty="0">
                <a:latin typeface="Bahnschrift Light" panose="020B0502040204020203" pitchFamily="34" charset="0"/>
              </a:rPr>
              <a:t>je spomenik nastao?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Tko </a:t>
            </a:r>
            <a:r>
              <a:rPr lang="hr-HR" dirty="0">
                <a:latin typeface="Bahnschrift Light" panose="020B0502040204020203" pitchFamily="34" charset="0"/>
              </a:rPr>
              <a:t>je sudjelovao u njegovoj izgradnji?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Kakav </a:t>
            </a:r>
            <a:r>
              <a:rPr lang="hr-HR" dirty="0">
                <a:latin typeface="Bahnschrift Light" panose="020B0502040204020203" pitchFamily="34" charset="0"/>
              </a:rPr>
              <a:t>je dizajn odabran i zašto? </a:t>
            </a:r>
          </a:p>
          <a:p>
            <a:r>
              <a:rPr lang="pl-PL" dirty="0" smtClean="0">
                <a:latin typeface="Bahnschrift Light" panose="020B0502040204020203" pitchFamily="34" charset="0"/>
              </a:rPr>
              <a:t>Od </a:t>
            </a:r>
            <a:r>
              <a:rPr lang="pl-PL" dirty="0">
                <a:latin typeface="Bahnschrift Light" panose="020B0502040204020203" pitchFamily="34" charset="0"/>
              </a:rPr>
              <a:t>kakvoga je materijala spomenik izrađen?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Prenosi </a:t>
            </a:r>
            <a:r>
              <a:rPr lang="hr-HR" dirty="0">
                <a:latin typeface="Bahnschrift Light" panose="020B0502040204020203" pitchFamily="34" charset="0"/>
              </a:rPr>
              <a:t>li spomenik poruku? Iznosi li mišljenje većine ili manjine?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>
                <a:latin typeface="Bahnschrift Light" panose="020B0502040204020203" pitchFamily="34" charset="0"/>
              </a:rPr>
              <a:t>Horvat</a:t>
            </a:r>
            <a:r>
              <a:rPr lang="hr-HR" dirty="0">
                <a:latin typeface="Bahnschrift Light" panose="020B0502040204020203" pitchFamily="34" charset="0"/>
              </a:rPr>
              <a:t>, A. </a:t>
            </a:r>
          </a:p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smtClean="0">
                <a:latin typeface="Bahnschrift Light" panose="020B0502040204020203" pitchFamily="34" charset="0"/>
              </a:rPr>
              <a:t>    Spomenici </a:t>
            </a:r>
            <a:r>
              <a:rPr lang="hr-HR" dirty="0">
                <a:latin typeface="Bahnschrift Light" panose="020B0502040204020203" pitchFamily="34" charset="0"/>
              </a:rPr>
              <a:t>kulture SR Hrvatske: </a:t>
            </a:r>
            <a:r>
              <a:rPr lang="hr-HR" dirty="0" smtClean="0">
                <a:latin typeface="Bahnschrift Light" panose="020B0502040204020203" pitchFamily="34" charset="0"/>
              </a:rPr>
              <a:t>njihova rasprostranjenost </a:t>
            </a:r>
            <a:r>
              <a:rPr lang="hr-HR" dirty="0">
                <a:latin typeface="Bahnschrift Light" panose="020B0502040204020203" pitchFamily="34" charset="0"/>
              </a:rPr>
              <a:t>i opća valorizacija </a:t>
            </a:r>
            <a:endParaRPr lang="hr-HR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smtClean="0">
                <a:latin typeface="Bahnschrift Light" panose="020B0502040204020203" pitchFamily="34" charset="0"/>
              </a:rPr>
              <a:t>     (</a:t>
            </a:r>
            <a:r>
              <a:rPr lang="pl-PL" dirty="0" smtClean="0">
                <a:latin typeface="Bahnschrift Light" panose="020B0502040204020203" pitchFamily="34" charset="0"/>
              </a:rPr>
              <a:t>Zagreb: </a:t>
            </a:r>
            <a:r>
              <a:rPr lang="pl-PL" dirty="0">
                <a:latin typeface="Bahnschrift Light" panose="020B0502040204020203" pitchFamily="34" charset="0"/>
              </a:rPr>
              <a:t>Republički zavod za </a:t>
            </a:r>
            <a:r>
              <a:rPr lang="pl-PL" dirty="0" smtClean="0">
                <a:latin typeface="Bahnschrift Light" panose="020B0502040204020203" pitchFamily="34" charset="0"/>
              </a:rPr>
              <a:t>zaštitu spomenika </a:t>
            </a:r>
            <a:r>
              <a:rPr lang="pl-PL" dirty="0">
                <a:latin typeface="Bahnschrift Light" panose="020B0502040204020203" pitchFamily="34" charset="0"/>
              </a:rPr>
              <a:t>kulture, 1971. </a:t>
            </a:r>
            <a:r>
              <a:rPr lang="hr-HR" dirty="0" smtClean="0">
                <a:latin typeface="Bahnschrift Light" panose="020B0502040204020203" pitchFamily="34" charset="0"/>
              </a:rPr>
              <a:t>)</a:t>
            </a:r>
            <a:endParaRPr lang="hr-HR" dirty="0">
              <a:latin typeface="Bahnschrift Light" panose="020B0502040204020203" pitchFamily="34" charset="0"/>
            </a:endParaRPr>
          </a:p>
          <a:p>
            <a:r>
              <a:rPr lang="en-US" dirty="0" err="1">
                <a:latin typeface="Bahnschrift Light" panose="020B0502040204020203" pitchFamily="34" charset="0"/>
              </a:rPr>
              <a:t>Ashplant</a:t>
            </a:r>
            <a:r>
              <a:rPr lang="en-US" dirty="0">
                <a:latin typeface="Bahnschrift Light" panose="020B0502040204020203" pitchFamily="34" charset="0"/>
              </a:rPr>
              <a:t>, Timothy G., Graham Dawson and Michael Roper (eds.).</a:t>
            </a:r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    </a:t>
            </a:r>
            <a:r>
              <a:rPr lang="en-US" dirty="0" smtClean="0">
                <a:latin typeface="Bahnschrift Light" panose="020B0502040204020203" pitchFamily="34" charset="0"/>
              </a:rPr>
              <a:t>Commemorating </a:t>
            </a:r>
            <a:r>
              <a:rPr lang="en-US" dirty="0">
                <a:latin typeface="Bahnschrift Light" panose="020B0502040204020203" pitchFamily="34" charset="0"/>
              </a:rPr>
              <a:t>War. The politics of memory (London: Transaction Publishers, 2004</a:t>
            </a:r>
            <a:r>
              <a:rPr lang="en-US" dirty="0" smtClean="0">
                <a:latin typeface="Bahnschrift Light" panose="020B0502040204020203" pitchFamily="34" charset="0"/>
              </a:rPr>
              <a:t>).</a:t>
            </a:r>
            <a:endParaRPr lang="hr-HR" dirty="0" smtClean="0">
              <a:latin typeface="Bahnschrift Light" panose="020B0502040204020203" pitchFamily="34" charset="0"/>
            </a:endParaRPr>
          </a:p>
          <a:p>
            <a:r>
              <a:rPr lang="hr-HR" dirty="0" err="1" smtClean="0">
                <a:latin typeface="Bahnschrift Light" panose="020B0502040204020203" pitchFamily="34" charset="0"/>
              </a:rPr>
              <a:t>Stig</a:t>
            </a:r>
            <a:r>
              <a:rPr lang="hr-HR" dirty="0" smtClean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Sorensen</a:t>
            </a:r>
            <a:r>
              <a:rPr lang="hr-HR" dirty="0">
                <a:latin typeface="Bahnschrift Light" panose="020B0502040204020203" pitchFamily="34" charset="0"/>
              </a:rPr>
              <a:t>, Marie Louis </a:t>
            </a:r>
            <a:r>
              <a:rPr lang="hr-HR" dirty="0" err="1">
                <a:latin typeface="Bahnschrift Light" panose="020B0502040204020203" pitchFamily="34" charset="0"/>
              </a:rPr>
              <a:t>and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Dacia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Viejo</a:t>
            </a:r>
            <a:r>
              <a:rPr lang="hr-HR" dirty="0">
                <a:latin typeface="Bahnschrift Light" panose="020B0502040204020203" pitchFamily="34" charset="0"/>
              </a:rPr>
              <a:t> Rose (</a:t>
            </a:r>
            <a:r>
              <a:rPr lang="hr-HR" dirty="0" err="1">
                <a:latin typeface="Bahnschrift Light" panose="020B0502040204020203" pitchFamily="34" charset="0"/>
              </a:rPr>
              <a:t>eds</a:t>
            </a:r>
            <a:r>
              <a:rPr lang="hr-HR" dirty="0">
                <a:latin typeface="Bahnschrift Light" panose="020B0502040204020203" pitchFamily="34" charset="0"/>
              </a:rPr>
              <a:t>.)</a:t>
            </a:r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    </a:t>
            </a:r>
            <a:r>
              <a:rPr lang="en-US" dirty="0" smtClean="0">
                <a:latin typeface="Bahnschrift Light" panose="020B0502040204020203" pitchFamily="34" charset="0"/>
              </a:rPr>
              <a:t>War </a:t>
            </a:r>
            <a:r>
              <a:rPr lang="en-US" dirty="0">
                <a:latin typeface="Bahnschrift Light" panose="020B0502040204020203" pitchFamily="34" charset="0"/>
              </a:rPr>
              <a:t>and Cultural Heritage. Biographies of Place (Cambridge: Cambridge University </a:t>
            </a:r>
            <a:r>
              <a:rPr lang="en-US" dirty="0" smtClean="0">
                <a:latin typeface="Bahnschrift Light" panose="020B0502040204020203" pitchFamily="34" charset="0"/>
              </a:rPr>
              <a:t>Press</a:t>
            </a:r>
            <a:r>
              <a:rPr lang="hr-HR" dirty="0" smtClean="0">
                <a:latin typeface="Bahnschrift Light" panose="020B0502040204020203" pitchFamily="34" charset="0"/>
              </a:rPr>
              <a:t>,</a:t>
            </a: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    2015).</a:t>
            </a:r>
          </a:p>
          <a:p>
            <a:r>
              <a:rPr lang="hr-HR" dirty="0">
                <a:latin typeface="Bahnschrift Light" panose="020B0502040204020203" pitchFamily="34" charset="0"/>
              </a:rPr>
              <a:t> http://teachjustnow.eu</a:t>
            </a:r>
          </a:p>
          <a:p>
            <a:pPr marL="0" indent="0">
              <a:buNone/>
            </a:pPr>
            <a:endParaRPr lang="hr-HR" dirty="0" smtClean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Bahnschrift Light" panose="020B0502040204020203" pitchFamily="34" charset="0"/>
              </a:rPr>
              <a:t>Sadržaj </a:t>
            </a:r>
            <a:r>
              <a:rPr lang="hr-HR" b="1" dirty="0">
                <a:latin typeface="Bahnschrift Light" panose="020B0502040204020203" pitchFamily="34" charset="0"/>
              </a:rPr>
              <a:t>ovih materijala ne odražava službeno mišljenje </a:t>
            </a:r>
            <a:r>
              <a:rPr lang="hr-HR" b="1" dirty="0" smtClean="0">
                <a:latin typeface="Bahnschrift Light" panose="020B0502040204020203" pitchFamily="34" charset="0"/>
              </a:rPr>
              <a:t>Nacionalne zaklade za razvoj civilnog društva. </a:t>
            </a:r>
          </a:p>
          <a:p>
            <a:pPr marL="0" indent="0" algn="ctr">
              <a:buNone/>
            </a:pPr>
            <a:r>
              <a:rPr lang="hr-HR" b="1" dirty="0" smtClean="0">
                <a:latin typeface="Bahnschrift Light" panose="020B0502040204020203" pitchFamily="34" charset="0"/>
              </a:rPr>
              <a:t>Za </a:t>
            </a:r>
            <a:r>
              <a:rPr lang="hr-HR" b="1" dirty="0">
                <a:latin typeface="Bahnschrift Light" panose="020B0502040204020203" pitchFamily="34" charset="0"/>
              </a:rPr>
              <a:t>informacije i stavove izražene u ovim materijalima </a:t>
            </a:r>
            <a:r>
              <a:rPr lang="hr-HR" b="1" dirty="0" smtClean="0">
                <a:latin typeface="Bahnschrift Light" panose="020B0502040204020203" pitchFamily="34" charset="0"/>
              </a:rPr>
              <a:t>odgovorna je </a:t>
            </a:r>
            <a:r>
              <a:rPr lang="hr-HR" b="1" dirty="0">
                <a:latin typeface="Bahnschrift Light" panose="020B0502040204020203" pitchFamily="34" charset="0"/>
              </a:rPr>
              <a:t>isključivo </a:t>
            </a:r>
            <a:r>
              <a:rPr lang="hr-HR" b="1" dirty="0" smtClean="0">
                <a:latin typeface="Bahnschrift Light" panose="020B0502040204020203" pitchFamily="34" charset="0"/>
              </a:rPr>
              <a:t>autorica. </a:t>
            </a:r>
            <a:endParaRPr lang="hr-HR" b="1" dirty="0">
              <a:latin typeface="Bahnschrift Ligh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2642" y="422694"/>
            <a:ext cx="10265606" cy="57495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6000" dirty="0" smtClean="0"/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8000" dirty="0" smtClean="0">
                <a:latin typeface="Bahnschrift Light" panose="020B0502040204020203" pitchFamily="34" charset="0"/>
              </a:rPr>
              <a:t>Hvala </a:t>
            </a:r>
            <a:r>
              <a:rPr lang="hr-HR" sz="8000" dirty="0">
                <a:latin typeface="Bahnschrift Light" panose="020B0502040204020203" pitchFamily="34" charset="0"/>
              </a:rPr>
              <a:t>na pozornosti!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hnschrift Light" panose="020B0502040204020203" pitchFamily="34" charset="0"/>
              </a:rPr>
              <a:t>podizanje </a:t>
            </a:r>
            <a:r>
              <a:rPr lang="hr-HR" dirty="0">
                <a:latin typeface="Bahnschrift Light" panose="020B0502040204020203" pitchFamily="34" charset="0"/>
              </a:rPr>
              <a:t>svijesti o razlozima postojanja spomenika, kao i povijesnim događajima koje prikazuju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kritičko </a:t>
            </a:r>
            <a:r>
              <a:rPr lang="hr-HR" dirty="0">
                <a:latin typeface="Bahnschrift Light" panose="020B0502040204020203" pitchFamily="34" charset="0"/>
              </a:rPr>
              <a:t>promišljanje o spomenicima prisutnima u zajednicama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promicanje </a:t>
            </a:r>
            <a:r>
              <a:rPr lang="hr-HR" dirty="0" err="1">
                <a:latin typeface="Bahnschrift Light" panose="020B0502040204020203" pitchFamily="34" charset="0"/>
              </a:rPr>
              <a:t>multiperspektivnosti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poticanje </a:t>
            </a:r>
            <a:r>
              <a:rPr lang="hr-HR" dirty="0">
                <a:latin typeface="Bahnschrift Light" panose="020B0502040204020203" pitchFamily="34" charset="0"/>
              </a:rPr>
              <a:t>rasprave o tome kako društva komemoriraju prošle događaje istovremeno ignorirajući neke druge događaje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uvid </a:t>
            </a:r>
            <a:r>
              <a:rPr lang="hr-HR" dirty="0">
                <a:latin typeface="Bahnschrift Light" panose="020B0502040204020203" pitchFamily="34" charset="0"/>
              </a:rPr>
              <a:t>u </a:t>
            </a:r>
            <a:r>
              <a:rPr lang="hr-HR">
                <a:latin typeface="Bahnschrift Light" panose="020B0502040204020203" pitchFamily="34" charset="0"/>
              </a:rPr>
              <a:t>povijesna </a:t>
            </a:r>
            <a:r>
              <a:rPr lang="hr-HR" smtClean="0">
                <a:latin typeface="Bahnschrift Light" panose="020B0502040204020203" pitchFamily="34" charset="0"/>
              </a:rPr>
              <a:t>događanja </a:t>
            </a:r>
            <a:endParaRPr lang="hr-HR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	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Bahnschrift Light" panose="020B0502040204020203" pitchFamily="34" charset="0"/>
              </a:rPr>
              <a:t>rad </a:t>
            </a:r>
            <a:r>
              <a:rPr lang="pl-PL" dirty="0">
                <a:latin typeface="Bahnschrift Light" panose="020B0502040204020203" pitchFamily="34" charset="0"/>
              </a:rPr>
              <a:t>u malim skupinama i prezentacije </a:t>
            </a:r>
          </a:p>
          <a:p>
            <a:r>
              <a:rPr lang="hr-HR" dirty="0" err="1" smtClean="0">
                <a:latin typeface="Bahnschrift Light" panose="020B0502040204020203" pitchFamily="34" charset="0"/>
              </a:rPr>
              <a:t>brainstorming</a:t>
            </a:r>
            <a:r>
              <a:rPr lang="hr-HR" i="1" dirty="0" smtClean="0">
                <a:latin typeface="Bahnschrift Light" panose="020B0502040204020203" pitchFamily="34" charset="0"/>
              </a:rPr>
              <a:t> </a:t>
            </a:r>
            <a:r>
              <a:rPr lang="hr-HR" dirty="0">
                <a:latin typeface="Bahnschrift Light" panose="020B0502040204020203" pitchFamily="34" charset="0"/>
              </a:rPr>
              <a:t>(oluja ideja) 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prezentiranje </a:t>
            </a:r>
            <a:endParaRPr lang="hr-HR" dirty="0">
              <a:latin typeface="Bahnschrift Light" panose="020B0502040204020203" pitchFamily="34" charset="0"/>
            </a:endParaRPr>
          </a:p>
          <a:p>
            <a:r>
              <a:rPr lang="hr-HR" dirty="0" smtClean="0">
                <a:latin typeface="Bahnschrift Light" panose="020B0502040204020203" pitchFamily="34" charset="0"/>
              </a:rPr>
              <a:t>PowerPoin</a:t>
            </a:r>
            <a:r>
              <a:rPr lang="hr-HR" dirty="0" smtClean="0"/>
              <a:t>t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5000" dirty="0" smtClean="0"/>
              <a:t>?</a:t>
            </a:r>
            <a:endParaRPr lang="hr-HR" sz="25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80" y="350884"/>
            <a:ext cx="5357187" cy="301341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9" y="4218317"/>
            <a:ext cx="3590655" cy="20227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19" y="4207896"/>
            <a:ext cx="3048295" cy="2033189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07207" y="350884"/>
            <a:ext cx="11585102" cy="650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hr-HR" sz="25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046091" y="3488093"/>
            <a:ext cx="4563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ahnschrift Light" panose="020B0502040204020203" pitchFamily="34" charset="0"/>
              </a:rPr>
              <a:t>Spomen-obilježje žrtvama Ovčare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99079" y="6345220"/>
            <a:ext cx="4563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ahnschrift Light" panose="020B0502040204020203" pitchFamily="34" charset="0"/>
              </a:rPr>
              <a:t>Spomen-obilježje hrvatskim braniteljima u Bučju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976515" y="6332634"/>
            <a:ext cx="4563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ahnschrift Light" panose="020B0502040204020203" pitchFamily="34" charset="0"/>
              </a:rPr>
              <a:t>Spomen-obilježje žrtvama raketiranje u </a:t>
            </a:r>
          </a:p>
          <a:p>
            <a:r>
              <a:rPr lang="hr-HR" sz="1500" dirty="0" err="1" smtClean="0">
                <a:latin typeface="Bahnschrift Light" panose="020B0502040204020203" pitchFamily="34" charset="0"/>
              </a:rPr>
              <a:t>Bizovcu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3" y="428888"/>
            <a:ext cx="3863345" cy="490892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45" y="428888"/>
            <a:ext cx="2823836" cy="49069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>
          <a:xfrm>
            <a:off x="4328896" y="427395"/>
            <a:ext cx="4572000" cy="4906993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07207" y="350884"/>
            <a:ext cx="11585102" cy="650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hr-HR" sz="25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337521" y="5483580"/>
            <a:ext cx="4563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			</a:t>
            </a:r>
            <a:r>
              <a:rPr lang="hr-HR" sz="1500" dirty="0" smtClean="0">
                <a:latin typeface="Bahnschrift Light" panose="020B0502040204020203" pitchFamily="34" charset="0"/>
              </a:rPr>
              <a:t>Oltar domovine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07207" y="5463175"/>
            <a:ext cx="4563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ahnschrift Light" panose="020B0502040204020203" pitchFamily="34" charset="0"/>
              </a:rPr>
              <a:t>Spomen-obilježje poginulim hrvatskim braniteljima grada Daruvara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154445" y="5413885"/>
            <a:ext cx="250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ahnschrift Light" panose="020B0502040204020203" pitchFamily="34" charset="0"/>
              </a:rPr>
              <a:t>Spomen-obilježje poginulim hrvatskim</a:t>
            </a:r>
          </a:p>
          <a:p>
            <a:r>
              <a:rPr lang="hr-HR" sz="1500" dirty="0" smtClean="0">
                <a:latin typeface="Bahnschrift Light" panose="020B0502040204020203" pitchFamily="34" charset="0"/>
              </a:rPr>
              <a:t>braniteljima  </a:t>
            </a:r>
          </a:p>
          <a:p>
            <a:r>
              <a:rPr lang="hr-HR" sz="1500" dirty="0" smtClean="0">
                <a:latin typeface="Bahnschrift Light" panose="020B0502040204020203" pitchFamily="34" charset="0"/>
              </a:rPr>
              <a:t>Svetog Filipa i Jakova</a:t>
            </a:r>
            <a:endParaRPr lang="hr-HR" sz="15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spomenik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Bahnschrift Light" panose="020B0502040204020203" pitchFamily="34" charset="0"/>
              </a:rPr>
              <a:t>predmet </a:t>
            </a:r>
            <a:r>
              <a:rPr lang="hr-HR" dirty="0">
                <a:latin typeface="Bahnschrift Light" panose="020B0502040204020203" pitchFamily="34" charset="0"/>
              </a:rPr>
              <a:t>ili građevina koji služi poticanju sjećanja na osobu (koja je </a:t>
            </a:r>
            <a:r>
              <a:rPr lang="hr-HR" dirty="0" smtClean="0">
                <a:latin typeface="Bahnschrift Light" panose="020B0502040204020203" pitchFamily="34" charset="0"/>
              </a:rPr>
              <a:t>umrla, poginula, stradala, nestala) </a:t>
            </a:r>
            <a:r>
              <a:rPr lang="hr-HR" dirty="0">
                <a:latin typeface="Bahnschrift Light" panose="020B0502040204020203" pitchFamily="34" charset="0"/>
              </a:rPr>
              <a:t>ili </a:t>
            </a:r>
            <a:r>
              <a:rPr lang="hr-HR">
                <a:latin typeface="Bahnschrift Light" panose="020B0502040204020203" pitchFamily="34" charset="0"/>
              </a:rPr>
              <a:t>na </a:t>
            </a:r>
            <a:r>
              <a:rPr lang="hr-HR" smtClean="0">
                <a:latin typeface="Bahnschrift Light" panose="020B0502040204020203" pitchFamily="34" charset="0"/>
              </a:rPr>
              <a:t>događaj</a:t>
            </a:r>
            <a:endParaRPr lang="hr-HR" dirty="0" smtClean="0">
              <a:latin typeface="Bahnschrift Light" panose="020B0502040204020203" pitchFamily="34" charset="0"/>
            </a:endParaRPr>
          </a:p>
          <a:p>
            <a:r>
              <a:rPr lang="hr-HR" dirty="0" smtClean="0">
                <a:latin typeface="Bahnschrift Light" panose="020B0502040204020203" pitchFamily="34" charset="0"/>
              </a:rPr>
              <a:t>podsjeća </a:t>
            </a:r>
            <a:r>
              <a:rPr lang="hr-HR" dirty="0">
                <a:latin typeface="Bahnschrift Light" panose="020B0502040204020203" pitchFamily="34" charset="0"/>
              </a:rPr>
              <a:t>na </a:t>
            </a:r>
            <a:r>
              <a:rPr lang="hr-HR" dirty="0" smtClean="0">
                <a:latin typeface="Bahnschrift Light" panose="020B0502040204020203" pitchFamily="34" charset="0"/>
              </a:rPr>
              <a:t>prošlost te predstavlja zaštićeno kulturno dobro</a:t>
            </a:r>
            <a:endParaRPr lang="hr-HR" dirty="0">
              <a:latin typeface="Bahnschrift Ligh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spomenik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hnschrift Light" panose="020B0502040204020203" pitchFamily="34" charset="0"/>
              </a:rPr>
              <a:t>spomen-obilježja </a:t>
            </a:r>
            <a:r>
              <a:rPr lang="hr-HR" dirty="0">
                <a:latin typeface="Bahnschrift Light" panose="020B0502040204020203" pitchFamily="34" charset="0"/>
              </a:rPr>
              <a:t>i spomenike možemo pronaći u zajednicama diljem </a:t>
            </a:r>
            <a:r>
              <a:rPr lang="hr-HR" dirty="0" smtClean="0">
                <a:latin typeface="Bahnschrift Light" panose="020B0502040204020203" pitchFamily="34" charset="0"/>
              </a:rPr>
              <a:t>svijeta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imaju </a:t>
            </a:r>
            <a:r>
              <a:rPr lang="hr-HR" dirty="0">
                <a:latin typeface="Bahnschrift Light" panose="020B0502040204020203" pitchFamily="34" charset="0"/>
              </a:rPr>
              <a:t>posebnu obrazovnu ulogu (posebice kada se radi o obrazovanju povezanom s nacionalističkim i domoljubnim uvjerenjima</a:t>
            </a:r>
            <a:r>
              <a:rPr lang="hr-HR" dirty="0" smtClean="0">
                <a:latin typeface="Bahnschrift Light" panose="020B0502040204020203" pitchFamily="34" charset="0"/>
              </a:rPr>
              <a:t>) te su vrlo često </a:t>
            </a:r>
            <a:r>
              <a:rPr lang="hr-HR" dirty="0">
                <a:latin typeface="Bahnschrift Light" panose="020B0502040204020203" pitchFamily="34" charset="0"/>
              </a:rPr>
              <a:t>zapostavljeni u sustavu formalnoga </a:t>
            </a:r>
            <a:r>
              <a:rPr lang="hr-HR" dirty="0" smtClean="0">
                <a:latin typeface="Bahnschrift Light" panose="020B0502040204020203" pitchFamily="34" charset="0"/>
              </a:rPr>
              <a:t>obrazovanja</a:t>
            </a:r>
            <a:endParaRPr lang="hr-HR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	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spomenik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Stanovnici </a:t>
            </a:r>
            <a:r>
              <a:rPr lang="hr-HR" dirty="0">
                <a:latin typeface="Bahnschrift Light" panose="020B0502040204020203" pitchFamily="34" charset="0"/>
              </a:rPr>
              <a:t>velikih gradova svakodnevno prolaze kraj spomenika </a:t>
            </a:r>
            <a:r>
              <a:rPr lang="hr-HR" b="1" dirty="0">
                <a:latin typeface="Bahnschrift Light" panose="020B0502040204020203" pitchFamily="34" charset="0"/>
              </a:rPr>
              <a:t>ne obraćajući </a:t>
            </a:r>
            <a:r>
              <a:rPr lang="hr-HR" dirty="0">
                <a:latin typeface="Bahnschrift Light" panose="020B0502040204020203" pitchFamily="34" charset="0"/>
              </a:rPr>
              <a:t>pažnju na njih, iako oni predstavljaju </a:t>
            </a:r>
            <a:r>
              <a:rPr lang="hr-HR" b="1" dirty="0">
                <a:latin typeface="Bahnschrift Light" panose="020B0502040204020203" pitchFamily="34" charset="0"/>
              </a:rPr>
              <a:t>povijest</a:t>
            </a:r>
            <a:r>
              <a:rPr lang="hr-HR" dirty="0">
                <a:latin typeface="Bahnschrift Light" panose="020B0502040204020203" pitchFamily="34" charset="0"/>
              </a:rPr>
              <a:t> i time, na više razina, svjedoče o tome kako društva </a:t>
            </a:r>
            <a:r>
              <a:rPr lang="hr-HR" b="1" dirty="0">
                <a:latin typeface="Bahnschrift Light" panose="020B0502040204020203" pitchFamily="34" charset="0"/>
              </a:rPr>
              <a:t>obilježavaju</a:t>
            </a:r>
            <a:r>
              <a:rPr lang="hr-HR" dirty="0">
                <a:latin typeface="Bahnschrift Light" panose="020B0502040204020203" pitchFamily="34" charset="0"/>
              </a:rPr>
              <a:t> ili </a:t>
            </a:r>
            <a:r>
              <a:rPr lang="hr-HR" b="1" dirty="0">
                <a:latin typeface="Bahnschrift Light" panose="020B0502040204020203" pitchFamily="34" charset="0"/>
              </a:rPr>
              <a:t>zanemaruju</a:t>
            </a:r>
            <a:r>
              <a:rPr lang="hr-HR" dirty="0">
                <a:latin typeface="Bahnschrift Light" panose="020B0502040204020203" pitchFamily="34" charset="0"/>
              </a:rPr>
              <a:t> svoju </a:t>
            </a:r>
            <a:r>
              <a:rPr lang="hr-HR" dirty="0" smtClean="0">
                <a:latin typeface="Bahnschrift Light" panose="020B0502040204020203" pitchFamily="34" charset="0"/>
              </a:rPr>
              <a:t>povijest</a:t>
            </a:r>
            <a:r>
              <a:rPr lang="hr-HR" dirty="0">
                <a:latin typeface="Bahnschrift Light" panose="020B0502040204020203" pitchFamily="34" charset="0"/>
              </a:rPr>
              <a:t>.</a:t>
            </a:r>
          </a:p>
          <a:p>
            <a:endParaRPr lang="hr-HR" dirty="0">
              <a:latin typeface="Bahnschrift Light" panose="020B0502040204020203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5806745"/>
            <a:ext cx="823285" cy="9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219</TotalTime>
  <Words>424</Words>
  <Application>Microsoft Office PowerPoint</Application>
  <PresentationFormat>Široki zaslon</PresentationFormat>
  <Paragraphs>67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Bahnschrift Light</vt:lpstr>
      <vt:lpstr>Rockwell</vt:lpstr>
      <vt:lpstr>Rockwell Condensed</vt:lpstr>
      <vt:lpstr>Wingdings</vt:lpstr>
      <vt:lpstr>Vrsta drva</vt:lpstr>
      <vt:lpstr>spomenici</vt:lpstr>
      <vt:lpstr>Ciljevi</vt:lpstr>
      <vt:lpstr>metodologija</vt:lpstr>
      <vt:lpstr>spomenik</vt:lpstr>
      <vt:lpstr>PowerPoint prezentacija</vt:lpstr>
      <vt:lpstr>PowerPoint prezentacija</vt:lpstr>
      <vt:lpstr>spomenik</vt:lpstr>
      <vt:lpstr>spomenik</vt:lpstr>
      <vt:lpstr>spomenik</vt:lpstr>
      <vt:lpstr>Spomenik - svrha</vt:lpstr>
      <vt:lpstr>vježba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spomenici</dc:title>
  <dc:creator>Ivana</dc:creator>
  <cp:lastModifiedBy>Ivana</cp:lastModifiedBy>
  <cp:revision>23</cp:revision>
  <dcterms:created xsi:type="dcterms:W3CDTF">2020-04-02T08:44:58Z</dcterms:created>
  <dcterms:modified xsi:type="dcterms:W3CDTF">2020-06-25T11:57:01Z</dcterms:modified>
</cp:coreProperties>
</file>